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69" r:id="rId2"/>
    <p:sldId id="302" r:id="rId3"/>
    <p:sldId id="394" r:id="rId4"/>
    <p:sldId id="259" r:id="rId5"/>
    <p:sldId id="267" r:id="rId6"/>
    <p:sldId id="400" r:id="rId7"/>
    <p:sldId id="370" r:id="rId8"/>
    <p:sldId id="395" r:id="rId9"/>
    <p:sldId id="281" r:id="rId10"/>
    <p:sldId id="322" r:id="rId11"/>
    <p:sldId id="367" r:id="rId12"/>
    <p:sldId id="368" r:id="rId13"/>
    <p:sldId id="323" r:id="rId14"/>
    <p:sldId id="326" r:id="rId15"/>
    <p:sldId id="328" r:id="rId16"/>
    <p:sldId id="396" r:id="rId17"/>
    <p:sldId id="372" r:id="rId18"/>
    <p:sldId id="378" r:id="rId19"/>
    <p:sldId id="377" r:id="rId20"/>
    <p:sldId id="374" r:id="rId21"/>
    <p:sldId id="375" r:id="rId22"/>
    <p:sldId id="376" r:id="rId23"/>
    <p:sldId id="373" r:id="rId24"/>
    <p:sldId id="379" r:id="rId25"/>
    <p:sldId id="380" r:id="rId26"/>
    <p:sldId id="381" r:id="rId27"/>
    <p:sldId id="382" r:id="rId28"/>
    <p:sldId id="397" r:id="rId29"/>
    <p:sldId id="329" r:id="rId30"/>
    <p:sldId id="369" r:id="rId31"/>
    <p:sldId id="333" r:id="rId32"/>
    <p:sldId id="334" r:id="rId33"/>
    <p:sldId id="335" r:id="rId34"/>
    <p:sldId id="384" r:id="rId35"/>
    <p:sldId id="336" r:id="rId36"/>
    <p:sldId id="398" r:id="rId37"/>
    <p:sldId id="371" r:id="rId38"/>
    <p:sldId id="359" r:id="rId39"/>
    <p:sldId id="360" r:id="rId40"/>
    <p:sldId id="340" r:id="rId41"/>
    <p:sldId id="341" r:id="rId42"/>
    <p:sldId id="342" r:id="rId43"/>
    <p:sldId id="402" r:id="rId44"/>
    <p:sldId id="344" r:id="rId45"/>
    <p:sldId id="401" r:id="rId46"/>
    <p:sldId id="399" r:id="rId47"/>
    <p:sldId id="385" r:id="rId48"/>
    <p:sldId id="404" r:id="rId49"/>
    <p:sldId id="403" r:id="rId50"/>
    <p:sldId id="386" r:id="rId51"/>
    <p:sldId id="388" r:id="rId52"/>
    <p:sldId id="387" r:id="rId53"/>
    <p:sldId id="389" r:id="rId54"/>
    <p:sldId id="390" r:id="rId55"/>
    <p:sldId id="391" r:id="rId56"/>
    <p:sldId id="392" r:id="rId57"/>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89698" autoAdjust="0"/>
  </p:normalViewPr>
  <p:slideViewPr>
    <p:cSldViewPr>
      <p:cViewPr varScale="1">
        <p:scale>
          <a:sx n="77" d="100"/>
          <a:sy n="77" d="100"/>
        </p:scale>
        <p:origin x="103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08790-9154-4B12-9AD6-274BBA9E4FD2}" type="datetimeFigureOut">
              <a:rPr lang="en-GB" smtClean="0"/>
              <a:t>03/09/2020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67DF1-A8F9-4E64-861D-4A7AC0FC16B8}" type="slidenum">
              <a:rPr lang="en-GB" smtClean="0"/>
              <a:t>‹#›</a:t>
            </a:fld>
            <a:endParaRPr lang="en-GB"/>
          </a:p>
        </p:txBody>
      </p:sp>
    </p:spTree>
    <p:extLst>
      <p:ext uri="{BB962C8B-B14F-4D97-AF65-F5344CB8AC3E}">
        <p14:creationId xmlns:p14="http://schemas.microsoft.com/office/powerpoint/2010/main" val="1978267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pp.eurostat.ec.europa.eu/statistics_explained/index.php/Glossary:National_account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3954116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346489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607085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GS tries to operationalise the idea of measuring changes in total wealth.</a:t>
            </a:r>
          </a:p>
          <a:p>
            <a:endParaRPr/>
          </a:p>
          <a:p>
            <a:r>
              <a:t>Now, as we said earlier, measuring even just the </a:t>
            </a:r>
            <a:r>
              <a:rPr b="1"/>
              <a:t>changes</a:t>
            </a:r>
            <a:r>
              <a:t> in total wealth (and not even total wealth itself) is effectively impossible. So what GS sets out to measure is less than this: … (no social capital)</a:t>
            </a:r>
          </a:p>
        </p:txBody>
      </p:sp>
    </p:spTree>
    <p:extLst>
      <p:ext uri="{BB962C8B-B14F-4D97-AF65-F5344CB8AC3E}">
        <p14:creationId xmlns:p14="http://schemas.microsoft.com/office/powerpoint/2010/main" val="3682119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noRot="1" noChangeAspect="1"/>
          </p:cNvSpPr>
          <p:nvPr>
            <p:ph type="sldImg"/>
          </p:nvPr>
        </p:nvSpPr>
        <p:spPr>
          <a:prstGeom prst="rect">
            <a:avLst/>
          </a:prstGeom>
        </p:spPr>
        <p:txBody>
          <a:bodyPr/>
          <a:lstStyle/>
          <a:p>
            <a:endParaRPr/>
          </a:p>
        </p:txBody>
      </p:sp>
      <p:sp>
        <p:nvSpPr>
          <p:cNvPr id="609" name="Shape 609"/>
          <p:cNvSpPr>
            <a:spLocks noGrp="1"/>
          </p:cNvSpPr>
          <p:nvPr>
            <p:ph type="body" sz="quarter" idx="1"/>
          </p:nvPr>
        </p:nvSpPr>
        <p:spPr>
          <a:prstGeom prst="rect">
            <a:avLst/>
          </a:prstGeom>
        </p:spPr>
        <p:txBody>
          <a:bodyPr/>
          <a:lstStyle/>
          <a:p>
            <a:r>
              <a:t>But</a:t>
            </a:r>
            <a:r>
              <a:rPr b="1"/>
              <a:t> in practice</a:t>
            </a:r>
            <a:r>
              <a:t>, it currently does this: </a:t>
            </a:r>
          </a:p>
          <a:p>
            <a:endParaRPr/>
          </a:p>
          <a:p>
            <a:r>
              <a:t>education spending a very crude measure of human capital investment — but readily available in many countries over long periods</a:t>
            </a:r>
          </a:p>
        </p:txBody>
      </p:sp>
    </p:spTree>
    <p:extLst>
      <p:ext uri="{BB962C8B-B14F-4D97-AF65-F5344CB8AC3E}">
        <p14:creationId xmlns:p14="http://schemas.microsoft.com/office/powerpoint/2010/main" val="1331968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noRot="1" noChangeAspect="1"/>
          </p:cNvSpPr>
          <p:nvPr>
            <p:ph type="sldImg"/>
          </p:nvPr>
        </p:nvSpPr>
        <p:spPr>
          <a:prstGeom prst="rect">
            <a:avLst/>
          </a:prstGeom>
        </p:spPr>
        <p:txBody>
          <a:bodyPr/>
          <a:lstStyle/>
          <a:p>
            <a:endParaRPr/>
          </a:p>
        </p:txBody>
      </p:sp>
      <p:sp>
        <p:nvSpPr>
          <p:cNvPr id="614" name="Shape 614"/>
          <p:cNvSpPr>
            <a:spLocks noGrp="1"/>
          </p:cNvSpPr>
          <p:nvPr>
            <p:ph type="body" sz="quarter" idx="1"/>
          </p:nvPr>
        </p:nvSpPr>
        <p:spPr>
          <a:prstGeom prst="rect">
            <a:avLst/>
          </a:prstGeom>
        </p:spPr>
        <p:txBody>
          <a:bodyPr/>
          <a:lstStyle/>
          <a:p>
            <a:r>
              <a:t>Example calculation: Bolivia.</a:t>
            </a:r>
          </a:p>
          <a:p>
            <a:endParaRPr/>
          </a:p>
          <a:p>
            <a:r>
              <a:t>Not even weakly sustainable.</a:t>
            </a:r>
          </a:p>
        </p:txBody>
      </p:sp>
    </p:spTree>
    <p:extLst>
      <p:ext uri="{BB962C8B-B14F-4D97-AF65-F5344CB8AC3E}">
        <p14:creationId xmlns:p14="http://schemas.microsoft.com/office/powerpoint/2010/main" val="201988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noRot="1" noChangeAspect="1"/>
          </p:cNvSpPr>
          <p:nvPr>
            <p:ph type="sldImg"/>
          </p:nvPr>
        </p:nvSpPr>
        <p:spPr>
          <a:prstGeom prst="rect">
            <a:avLst/>
          </a:prstGeom>
        </p:spPr>
        <p:txBody>
          <a:bodyPr/>
          <a:lstStyle/>
          <a:p>
            <a:endParaRPr/>
          </a:p>
        </p:txBody>
      </p:sp>
      <p:sp>
        <p:nvSpPr>
          <p:cNvPr id="619" name="Shape 619"/>
          <p:cNvSpPr>
            <a:spLocks noGrp="1"/>
          </p:cNvSpPr>
          <p:nvPr>
            <p:ph type="body" sz="quarter" idx="1"/>
          </p:nvPr>
        </p:nvSpPr>
        <p:spPr>
          <a:prstGeom prst="rect">
            <a:avLst/>
          </a:prstGeom>
        </p:spPr>
        <p:txBody>
          <a:bodyPr/>
          <a:lstStyle/>
          <a:p>
            <a:r>
              <a:t>Across world. Note: expressed as % of GNP. I.e. as a savings rate rather than simple savings.</a:t>
            </a:r>
          </a:p>
          <a:p>
            <a:endParaRPr/>
          </a:p>
          <a:p>
            <a:r>
              <a:t>East Asia high</a:t>
            </a:r>
          </a:p>
          <a:p>
            <a:r>
              <a:t>North Africa and Middle East low</a:t>
            </a:r>
          </a:p>
        </p:txBody>
      </p:sp>
    </p:spTree>
    <p:extLst>
      <p:ext uri="{BB962C8B-B14F-4D97-AF65-F5344CB8AC3E}">
        <p14:creationId xmlns:p14="http://schemas.microsoft.com/office/powerpoint/2010/main" val="1237807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noRot="1" noChangeAspect="1"/>
          </p:cNvSpPr>
          <p:nvPr>
            <p:ph type="sldImg"/>
          </p:nvPr>
        </p:nvSpPr>
        <p:spPr>
          <a:prstGeom prst="rect">
            <a:avLst/>
          </a:prstGeom>
        </p:spPr>
        <p:txBody>
          <a:bodyPr/>
          <a:lstStyle/>
          <a:p>
            <a:endParaRPr/>
          </a:p>
        </p:txBody>
      </p:sp>
      <p:sp>
        <p:nvSpPr>
          <p:cNvPr id="626" name="Shape 626"/>
          <p:cNvSpPr>
            <a:spLocks noGrp="1"/>
          </p:cNvSpPr>
          <p:nvPr>
            <p:ph type="body" sz="quarter" idx="1"/>
          </p:nvPr>
        </p:nvSpPr>
        <p:spPr>
          <a:prstGeom prst="rect">
            <a:avLst/>
          </a:prstGeom>
        </p:spPr>
        <p:txBody>
          <a:bodyPr/>
          <a:lstStyle/>
          <a:p>
            <a:r>
              <a:t>Data issues. Need data for many countries over long periods. Some of these things are non-trivial to value. And there are hundreds of them.</a:t>
            </a:r>
          </a:p>
          <a:p>
            <a:endParaRPr/>
          </a:p>
          <a:p>
            <a:r>
              <a:t>But being worked on all the time…</a:t>
            </a:r>
          </a:p>
          <a:p>
            <a:r>
              <a:t> </a:t>
            </a:r>
          </a:p>
        </p:txBody>
      </p:sp>
    </p:spTree>
    <p:extLst>
      <p:ext uri="{BB962C8B-B14F-4D97-AF65-F5344CB8AC3E}">
        <p14:creationId xmlns:p14="http://schemas.microsoft.com/office/powerpoint/2010/main" val="637354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263986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a:spLocks noGrp="1" noRot="1" noChangeAspect="1"/>
          </p:cNvSpPr>
          <p:nvPr>
            <p:ph type="sldImg"/>
          </p:nvPr>
        </p:nvSpPr>
        <p:spPr>
          <a:prstGeom prst="rect">
            <a:avLst/>
          </a:prstGeom>
        </p:spPr>
        <p:txBody>
          <a:bodyPr/>
          <a:lstStyle/>
          <a:p>
            <a:endParaRPr/>
          </a:p>
        </p:txBody>
      </p:sp>
      <p:sp>
        <p:nvSpPr>
          <p:cNvPr id="782" name="Shape 782"/>
          <p:cNvSpPr>
            <a:spLocks noGrp="1"/>
          </p:cNvSpPr>
          <p:nvPr>
            <p:ph type="body" sz="quarter" idx="1"/>
          </p:nvPr>
        </p:nvSpPr>
        <p:spPr>
          <a:prstGeom prst="rect">
            <a:avLst/>
          </a:prstGeom>
        </p:spPr>
        <p:txBody>
          <a:bodyPr/>
          <a:lstStyle/>
          <a:p>
            <a:r>
              <a:t>Top 10 and bottom 10 countries, with a breakdown of their scores.</a:t>
            </a:r>
          </a:p>
          <a:p>
            <a:endParaRPr/>
          </a:p>
          <a:p>
            <a:r>
              <a:t>Generalisations we can draw from these: it’s good to be an island, and it’s good to be South American.</a:t>
            </a:r>
          </a:p>
          <a:p>
            <a:r>
              <a:t>It’s bad to be formerly Communist, and it’s bad to have war or political instability.</a:t>
            </a:r>
          </a:p>
          <a:p>
            <a:endParaRPr/>
          </a:p>
          <a:p>
            <a:r>
              <a:t>Notice there are no really rich countries at the top of the list — because their EF is so high.</a:t>
            </a:r>
          </a:p>
        </p:txBody>
      </p:sp>
    </p:spTree>
    <p:extLst>
      <p:ext uri="{BB962C8B-B14F-4D97-AF65-F5344CB8AC3E}">
        <p14:creationId xmlns:p14="http://schemas.microsoft.com/office/powerpoint/2010/main" val="1313474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r>
              <a:t>Here are the UK and US, at 108 and 150 out of 178.</a:t>
            </a:r>
          </a:p>
          <a:p>
            <a:r>
              <a:t>(EF = hectares/person?)</a:t>
            </a:r>
          </a:p>
          <a:p>
            <a:endParaRPr/>
          </a:p>
          <a:p>
            <a:r>
              <a:t>And this is the main point that the HPI brings across. The US and UK and other western democracies are on average the richest, healthiest and happiest nations </a:t>
            </a:r>
          </a:p>
          <a:p>
            <a:r>
              <a:t>— but compared to many other countries in the world we are deeply inefficient (even wasteful) in turning the fruits of nature into happy healthy lives.</a:t>
            </a:r>
          </a:p>
        </p:txBody>
      </p:sp>
    </p:spTree>
    <p:extLst>
      <p:ext uri="{BB962C8B-B14F-4D97-AF65-F5344CB8AC3E}">
        <p14:creationId xmlns:p14="http://schemas.microsoft.com/office/powerpoint/2010/main" val="29858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GDP can be measured three ways.</a:t>
            </a:r>
          </a:p>
          <a:p>
            <a:endParaRPr/>
          </a:p>
          <a:p>
            <a:pPr marL="139700" indent="-139700">
              <a:buSzPct val="110000"/>
              <a:buChar char="-"/>
            </a:pPr>
            <a:r>
              <a:t> By adding up all expenditure on goods and services (col 1)</a:t>
            </a:r>
          </a:p>
          <a:p>
            <a:pPr marL="139700" indent="-139700">
              <a:buSzPct val="110000"/>
              <a:buChar char="-"/>
            </a:pPr>
            <a:endParaRPr/>
          </a:p>
          <a:p>
            <a:pPr marL="139700" indent="-139700">
              <a:buSzPct val="110000"/>
              <a:buChar char="-"/>
            </a:pPr>
            <a:r>
              <a:t> By adding up the value added by labour and capital in transforming inputs into outputs (col 2)</a:t>
            </a:r>
          </a:p>
          <a:p>
            <a:endParaRPr/>
          </a:p>
          <a:p>
            <a:r>
              <a:t>- By adding up income received from the production of goods and services: </a:t>
            </a:r>
          </a:p>
          <a:p>
            <a:r>
              <a:t>wages that compensate labour, rent as payment for resources, and profit as reward for entrepreneurial risk-taking (col 3)</a:t>
            </a:r>
          </a:p>
          <a:p>
            <a:endParaRPr/>
          </a:p>
          <a:p>
            <a:r>
              <a:t>Should all come to the same figure. Snapshot of macroeconomic activity.</a:t>
            </a:r>
          </a:p>
          <a:p>
            <a:endParaRPr/>
          </a:p>
          <a:p>
            <a:r>
              <a:t>Italy 1996. </a:t>
            </a:r>
          </a:p>
          <a:p>
            <a:r>
              <a:t>GDP just short of €2tn.</a:t>
            </a:r>
          </a:p>
        </p:txBody>
      </p:sp>
    </p:spTree>
    <p:extLst>
      <p:ext uri="{BB962C8B-B14F-4D97-AF65-F5344CB8AC3E}">
        <p14:creationId xmlns:p14="http://schemas.microsoft.com/office/powerpoint/2010/main" val="2178270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a:spLocks noGrp="1" noRot="1" noChangeAspect="1"/>
          </p:cNvSpPr>
          <p:nvPr>
            <p:ph type="sldImg"/>
          </p:nvPr>
        </p:nvSpPr>
        <p:spPr>
          <a:prstGeom prst="rect">
            <a:avLst/>
          </a:prstGeom>
        </p:spPr>
        <p:txBody>
          <a:bodyPr/>
          <a:lstStyle/>
          <a:p>
            <a:endParaRPr/>
          </a:p>
        </p:txBody>
      </p:sp>
      <p:sp>
        <p:nvSpPr>
          <p:cNvPr id="656" name="Shape 656"/>
          <p:cNvSpPr>
            <a:spLocks noGrp="1"/>
          </p:cNvSpPr>
          <p:nvPr>
            <p:ph type="body" sz="quarter" idx="1"/>
          </p:nvPr>
        </p:nvSpPr>
        <p:spPr>
          <a:prstGeom prst="rect">
            <a:avLst/>
          </a:prstGeom>
        </p:spPr>
        <p:txBody>
          <a:bodyPr/>
          <a:lstStyle/>
          <a:p>
            <a:r>
              <a:t>This is the idea behind the EF.</a:t>
            </a:r>
          </a:p>
          <a:p>
            <a:r>
              <a:t>Embodies the idea of ecological limits in </a:t>
            </a:r>
            <a:r>
              <a:rPr b="1"/>
              <a:t>land area</a:t>
            </a:r>
            <a:r>
              <a:t>. </a:t>
            </a:r>
          </a:p>
          <a:p>
            <a:r>
              <a:t>This is a bio-physical qty — unlike the capitals approach, where it’s all monetary, with no upper bound.</a:t>
            </a:r>
          </a:p>
          <a:p>
            <a:endParaRPr/>
          </a:p>
          <a:p>
            <a:r>
              <a:t>ACC = original title (Wackernagel’s PhD).</a:t>
            </a:r>
          </a:p>
          <a:p>
            <a:endParaRPr/>
          </a:p>
          <a:p>
            <a:r>
              <a:t>Sustainability would mean we’re not consuming more services than those that flow sustainably from the land available.</a:t>
            </a:r>
          </a:p>
        </p:txBody>
      </p:sp>
    </p:spTree>
    <p:extLst>
      <p:ext uri="{BB962C8B-B14F-4D97-AF65-F5344CB8AC3E}">
        <p14:creationId xmlns:p14="http://schemas.microsoft.com/office/powerpoint/2010/main" val="3595469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r>
              <a:t>WWF Living Planet reports give a nice summary of the components of the EF.</a:t>
            </a:r>
          </a:p>
          <a:p>
            <a:endParaRPr/>
          </a:p>
          <a:p>
            <a:r>
              <a:t>[go through it?]</a:t>
            </a:r>
          </a:p>
        </p:txBody>
      </p:sp>
    </p:spTree>
    <p:extLst>
      <p:ext uri="{BB962C8B-B14F-4D97-AF65-F5344CB8AC3E}">
        <p14:creationId xmlns:p14="http://schemas.microsoft.com/office/powerpoint/2010/main" val="328364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noRot="1" noChangeAspect="1"/>
          </p:cNvSpPr>
          <p:nvPr>
            <p:ph type="sldImg"/>
          </p:nvPr>
        </p:nvSpPr>
        <p:spPr>
          <a:prstGeom prst="rect">
            <a:avLst/>
          </a:prstGeom>
        </p:spPr>
        <p:txBody>
          <a:bodyPr/>
          <a:lstStyle/>
          <a:p>
            <a:endParaRPr/>
          </a:p>
        </p:txBody>
      </p:sp>
      <p:sp>
        <p:nvSpPr>
          <p:cNvPr id="668" name="Shape 668"/>
          <p:cNvSpPr>
            <a:spLocks noGrp="1"/>
          </p:cNvSpPr>
          <p:nvPr>
            <p:ph type="body" sz="quarter" idx="1"/>
          </p:nvPr>
        </p:nvSpPr>
        <p:spPr>
          <a:prstGeom prst="rect">
            <a:avLst/>
          </a:prstGeom>
        </p:spPr>
        <p:txBody>
          <a:bodyPr/>
          <a:lstStyle/>
          <a:p>
            <a:r>
              <a:t>1961 - 2007</a:t>
            </a:r>
          </a:p>
          <a:p>
            <a:endParaRPr/>
          </a:p>
          <a:p>
            <a:r>
              <a:t>Measure biocapacity in planet Earths — and we </a:t>
            </a:r>
            <a:r>
              <a:rPr b="1"/>
              <a:t>have</a:t>
            </a:r>
            <a:r>
              <a:t> exactly </a:t>
            </a:r>
            <a:r>
              <a:rPr b="1"/>
              <a:t>one</a:t>
            </a:r>
            <a:r>
              <a:t>.</a:t>
            </a:r>
          </a:p>
          <a:p>
            <a:r>
              <a:t>Since the mid 70s we’ve been using more than one planet’s resources </a:t>
            </a:r>
            <a:br/>
            <a:r>
              <a:t>— i.e. taking more than just the interest on our natural capital.</a:t>
            </a:r>
          </a:p>
          <a:p>
            <a:endParaRPr/>
          </a:p>
          <a:p>
            <a:r>
              <a:t>And what’s pushed us over that threshold? Taking us back to last week’s topic: CO2. Everything else has increased only rather slowly.</a:t>
            </a:r>
          </a:p>
        </p:txBody>
      </p:sp>
    </p:spTree>
    <p:extLst>
      <p:ext uri="{BB962C8B-B14F-4D97-AF65-F5344CB8AC3E}">
        <p14:creationId xmlns:p14="http://schemas.microsoft.com/office/powerpoint/2010/main" val="2990797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prstGeom prst="rect">
            <a:avLst/>
          </a:prstGeom>
        </p:spPr>
        <p:txBody>
          <a:bodyPr/>
          <a:lstStyle/>
          <a:p>
            <a:endParaRPr/>
          </a:p>
        </p:txBody>
      </p:sp>
      <p:sp>
        <p:nvSpPr>
          <p:cNvPr id="680" name="Shape 680"/>
          <p:cNvSpPr>
            <a:spLocks noGrp="1"/>
          </p:cNvSpPr>
          <p:nvPr>
            <p:ph type="body" sz="quarter" idx="1"/>
          </p:nvPr>
        </p:nvSpPr>
        <p:spPr>
          <a:prstGeom prst="rect">
            <a:avLst/>
          </a:prstGeom>
        </p:spPr>
        <p:txBody>
          <a:bodyPr/>
          <a:lstStyle/>
          <a:p>
            <a:r>
              <a:t>Nuclear — took into account land around Chernobyl taken out of productive use to state that nuclear is equivalent to fossil fuels</a:t>
            </a:r>
          </a:p>
          <a:p>
            <a:endParaRPr/>
          </a:p>
          <a:p>
            <a:r>
              <a:t>Excellent for teaching and other communications.</a:t>
            </a:r>
          </a:p>
          <a:p>
            <a:r>
              <a:t>Too tree-hugging for most economists!</a:t>
            </a:r>
          </a:p>
        </p:txBody>
      </p:sp>
    </p:spTree>
    <p:extLst>
      <p:ext uri="{BB962C8B-B14F-4D97-AF65-F5344CB8AC3E}">
        <p14:creationId xmlns:p14="http://schemas.microsoft.com/office/powerpoint/2010/main" val="1197225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prstGeom prst="rect">
            <a:avLst/>
          </a:prstGeom>
        </p:spPr>
        <p:txBody>
          <a:bodyPr/>
          <a:lstStyle/>
          <a:p>
            <a:endParaRPr/>
          </a:p>
        </p:txBody>
      </p:sp>
      <p:sp>
        <p:nvSpPr>
          <p:cNvPr id="680" name="Shape 680"/>
          <p:cNvSpPr>
            <a:spLocks noGrp="1"/>
          </p:cNvSpPr>
          <p:nvPr>
            <p:ph type="body" sz="quarter" idx="1"/>
          </p:nvPr>
        </p:nvSpPr>
        <p:spPr>
          <a:prstGeom prst="rect">
            <a:avLst/>
          </a:prstGeom>
        </p:spPr>
        <p:txBody>
          <a:bodyPr/>
          <a:lstStyle/>
          <a:p>
            <a:r>
              <a:t>Nuclear — took into account land around Chernobyl taken out of productive use to state that nuclear is equivalent to fossil fuels</a:t>
            </a:r>
          </a:p>
          <a:p>
            <a:endParaRPr/>
          </a:p>
          <a:p>
            <a:r>
              <a:t>Excellent for teaching and other communications.</a:t>
            </a:r>
          </a:p>
          <a:p>
            <a:r>
              <a:t>Too tree-hugging for most economists!</a:t>
            </a:r>
          </a:p>
        </p:txBody>
      </p:sp>
    </p:spTree>
    <p:extLst>
      <p:ext uri="{BB962C8B-B14F-4D97-AF65-F5344CB8AC3E}">
        <p14:creationId xmlns:p14="http://schemas.microsoft.com/office/powerpoint/2010/main" val="2741335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1733052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2355392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2311884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1469023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378322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2734344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Finally, changes in capital stocks, including natural capital, are not reflected. Environmental degradation and resource depletion are not accounted for.</a:t>
            </a:r>
          </a:p>
          <a:p>
            <a:endParaRPr/>
          </a:p>
          <a:p>
            <a:r>
              <a:t>(Which is really the same point we saw Stiglitz making about assets and liabilities just now, but since this is an env econ course it bears picking out specifically).</a:t>
            </a:r>
          </a:p>
        </p:txBody>
      </p:sp>
    </p:spTree>
    <p:extLst>
      <p:ext uri="{BB962C8B-B14F-4D97-AF65-F5344CB8AC3E}">
        <p14:creationId xmlns:p14="http://schemas.microsoft.com/office/powerpoint/2010/main" val="2889665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noRot="1" noChangeAspect="1"/>
          </p:cNvSpPr>
          <p:nvPr>
            <p:ph type="sldImg"/>
          </p:nvPr>
        </p:nvSpPr>
        <p:spPr>
          <a:prstGeom prst="rect">
            <a:avLst/>
          </a:prstGeom>
        </p:spPr>
        <p:txBody>
          <a:bodyPr/>
          <a:lstStyle/>
          <a:p>
            <a:endParaRPr/>
          </a:p>
        </p:txBody>
      </p:sp>
      <p:sp>
        <p:nvSpPr>
          <p:cNvPr id="545" name="Shape 545"/>
          <p:cNvSpPr>
            <a:spLocks noGrp="1"/>
          </p:cNvSpPr>
          <p:nvPr>
            <p:ph type="body" sz="quarter" idx="1"/>
          </p:nvPr>
        </p:nvSpPr>
        <p:spPr>
          <a:prstGeom prst="rect">
            <a:avLst/>
          </a:prstGeom>
        </p:spPr>
        <p:txBody>
          <a:bodyPr/>
          <a:lstStyle/>
          <a:p>
            <a:pPr>
              <a:defRPr sz="1800"/>
            </a:pPr>
            <a:r>
              <a:t>So how is that operationalised?</a:t>
            </a:r>
          </a:p>
          <a:p>
            <a:pPr>
              <a:defRPr sz="1800"/>
            </a:pPr>
            <a:endParaRPr/>
          </a:p>
          <a:p>
            <a:pPr>
              <a:defRPr sz="1800"/>
            </a:pPr>
            <a:r>
              <a:t>Saw that GDP is consumption + gross investment.</a:t>
            </a:r>
          </a:p>
          <a:p>
            <a:pPr>
              <a:defRPr sz="1800"/>
            </a:pPr>
            <a:endParaRPr/>
          </a:p>
          <a:p>
            <a:pPr>
              <a:defRPr sz="1800"/>
            </a:pPr>
            <a:r>
              <a:t>Net Domestic Product — as perhaps implied by that point about GDP, </a:t>
            </a:r>
            <a:r>
              <a:rPr b="1"/>
              <a:t>subtracts</a:t>
            </a:r>
            <a:r>
              <a:t> capital depreciation from GDP.</a:t>
            </a:r>
          </a:p>
          <a:p>
            <a:pPr>
              <a:defRPr sz="1800"/>
            </a:pPr>
            <a:r>
              <a:t>But before we get excited, that’s not all kinds of capital. It’s just fixed or </a:t>
            </a:r>
            <a:r>
              <a:rPr b="1"/>
              <a:t>m</a:t>
            </a:r>
            <a:r>
              <a:t>anufactured capital: vehicles, machinery, and so on.</a:t>
            </a:r>
          </a:p>
          <a:p>
            <a:pPr>
              <a:defRPr sz="1800"/>
            </a:pPr>
            <a:endParaRPr/>
          </a:p>
          <a:p>
            <a:pPr>
              <a:defRPr sz="1800"/>
            </a:pPr>
            <a:r>
              <a:t>In the last 10 years NDP has been about 15% lower than GDP for European countries. The difference has increased with increasing technological development because capital — especially hardware and software — becomes obsolete and needs replacing frequently.</a:t>
            </a:r>
          </a:p>
          <a:p>
            <a:pPr>
              <a:defRPr sz="1800"/>
            </a:pPr>
            <a:endParaRPr/>
          </a:p>
          <a:p>
            <a:pPr>
              <a:defRPr sz="1800"/>
            </a:pPr>
            <a:r>
              <a:t>(Why not used instead of GDP? Eurostat: “Consumption of fixed capital is one of the most difficult </a:t>
            </a:r>
            <a:r>
              <a:rPr u="sng">
                <a:hlinkClick r:id="rId3"/>
              </a:rPr>
              <a:t>national accounts</a:t>
            </a:r>
            <a:r>
              <a:t> concepts to measure, so GDP is usually preferred for pragmatic reasons.”</a:t>
            </a:r>
          </a:p>
          <a:p>
            <a:pPr>
              <a:defRPr sz="1800"/>
            </a:pPr>
            <a:r>
              <a:t>— So even dm, depreciation of manufactured capital, is hard to measure — and that, in principle, has market prices.</a:t>
            </a:r>
          </a:p>
          <a:p>
            <a:pPr>
              <a:defRPr sz="1800"/>
            </a:pPr>
            <a:endParaRPr/>
          </a:p>
          <a:p>
            <a:pPr>
              <a:defRPr sz="1800"/>
            </a:pPr>
            <a:r>
              <a:t>But for a sustainability measure, this depreciation isn’t nearly enough. What if we’re digging non-renewable resources such as coal out of the ground, and harvesting a renewable resource such as fish faster than it can regenerate?</a:t>
            </a:r>
          </a:p>
          <a:p>
            <a:pPr>
              <a:defRPr sz="1800"/>
            </a:pPr>
            <a:endParaRPr/>
          </a:p>
          <a:p>
            <a:pPr>
              <a:defRPr sz="1800"/>
            </a:pPr>
            <a:r>
              <a:t>We should account for depreciation of our natural capital too. If we subtract this, this gives us our sustainable income — our quote from Hicks.</a:t>
            </a:r>
          </a:p>
          <a:p>
            <a:pPr>
              <a:defRPr sz="1800"/>
            </a:pPr>
            <a:endParaRPr/>
          </a:p>
          <a:p>
            <a:pPr>
              <a:defRPr sz="1800"/>
            </a:pPr>
            <a:r>
              <a:t>So that’s a sustainable income measure. Now what about changes in total wealth or capitals? Well, just subtract C.</a:t>
            </a:r>
          </a:p>
          <a:p>
            <a:pPr>
              <a:defRPr sz="1800"/>
            </a:pPr>
            <a:endParaRPr/>
          </a:p>
          <a:p>
            <a:pPr>
              <a:defRPr sz="1800"/>
            </a:pPr>
            <a:r>
              <a:t>Now — we talked earlier in this module about environmental valuation … but effectively, valuation on this scale — dn, encompassing literally everything — is impossible.</a:t>
            </a:r>
          </a:p>
          <a:p>
            <a:pPr>
              <a:defRPr sz="1800"/>
            </a:pPr>
            <a:endParaRPr/>
          </a:p>
          <a:p>
            <a:pPr>
              <a:defRPr sz="1800"/>
            </a:pPr>
            <a:r>
              <a:t>So what people have done is calculate measures based on these ideas. Because we cannot practically value everything, these measures are not complete. On the other hand, in some cases these measures try to fix some of the other shortcomings of GDP too.</a:t>
            </a:r>
          </a:p>
        </p:txBody>
      </p:sp>
    </p:spTree>
    <p:extLst>
      <p:ext uri="{BB962C8B-B14F-4D97-AF65-F5344CB8AC3E}">
        <p14:creationId xmlns:p14="http://schemas.microsoft.com/office/powerpoint/2010/main" val="3006195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r>
              <a:t>First sustainable income-like measure: MEW/ISEW.</a:t>
            </a:r>
          </a:p>
          <a:p>
            <a:endParaRPr/>
          </a:p>
          <a:p>
            <a:r>
              <a:t>NEF &amp; Friends of the Earth keen</a:t>
            </a:r>
          </a:p>
        </p:txBody>
      </p:sp>
    </p:spTree>
    <p:extLst>
      <p:ext uri="{BB962C8B-B14F-4D97-AF65-F5344CB8AC3E}">
        <p14:creationId xmlns:p14="http://schemas.microsoft.com/office/powerpoint/2010/main" val="524870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noRot="1" noChangeAspect="1"/>
          </p:cNvSpPr>
          <p:nvPr>
            <p:ph type="sldImg"/>
          </p:nvPr>
        </p:nvSpPr>
        <p:spPr>
          <a:prstGeom prst="rect">
            <a:avLst/>
          </a:prstGeom>
        </p:spPr>
        <p:txBody>
          <a:bodyPr/>
          <a:lstStyle/>
          <a:p>
            <a:endParaRPr/>
          </a:p>
        </p:txBody>
      </p:sp>
      <p:sp>
        <p:nvSpPr>
          <p:cNvPr id="571" name="Shape 571"/>
          <p:cNvSpPr>
            <a:spLocks noGrp="1"/>
          </p:cNvSpPr>
          <p:nvPr>
            <p:ph type="body" sz="quarter" idx="1"/>
          </p:nvPr>
        </p:nvSpPr>
        <p:spPr>
          <a:prstGeom prst="rect">
            <a:avLst/>
          </a:prstGeom>
        </p:spPr>
        <p:txBody>
          <a:bodyPr/>
          <a:lstStyle/>
          <a:p>
            <a:r>
              <a:t>Nice thing: easily comprehensible and GDP-like, so you can do this kind of thing (US data)</a:t>
            </a:r>
          </a:p>
          <a:p>
            <a:endParaRPr/>
          </a:p>
          <a:p>
            <a:r>
              <a:t>Threshold effect? Manfred Max-Neef, 1995</a:t>
            </a:r>
          </a:p>
        </p:txBody>
      </p:sp>
    </p:spTree>
    <p:extLst>
      <p:ext uri="{BB962C8B-B14F-4D97-AF65-F5344CB8AC3E}">
        <p14:creationId xmlns:p14="http://schemas.microsoft.com/office/powerpoint/2010/main" val="2535902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noRot="1" noChangeAspect="1"/>
          </p:cNvSpPr>
          <p:nvPr>
            <p:ph type="sldImg"/>
          </p:nvPr>
        </p:nvSpPr>
        <p:spPr>
          <a:prstGeom prst="rect">
            <a:avLst/>
          </a:prstGeom>
        </p:spPr>
        <p:txBody>
          <a:bodyPr/>
          <a:lstStyle/>
          <a:p>
            <a:endParaRPr/>
          </a:p>
        </p:txBody>
      </p:sp>
      <p:sp>
        <p:nvSpPr>
          <p:cNvPr id="584" name="Shape 584"/>
          <p:cNvSpPr>
            <a:spLocks noGrp="1"/>
          </p:cNvSpPr>
          <p:nvPr>
            <p:ph type="body" sz="quarter" idx="1"/>
          </p:nvPr>
        </p:nvSpPr>
        <p:spPr>
          <a:prstGeom prst="rect">
            <a:avLst/>
          </a:prstGeom>
        </p:spPr>
        <p:txBody>
          <a:bodyPr/>
          <a:lstStyle/>
          <a:p>
            <a:r>
              <a:t>Economists </a:t>
            </a:r>
            <a:r>
              <a:rPr b="1"/>
              <a:t>hate</a:t>
            </a:r>
            <a:r>
              <a:t> it</a:t>
            </a:r>
          </a:p>
        </p:txBody>
      </p:sp>
    </p:spTree>
    <p:extLst>
      <p:ext uri="{BB962C8B-B14F-4D97-AF65-F5344CB8AC3E}">
        <p14:creationId xmlns:p14="http://schemas.microsoft.com/office/powerpoint/2010/main" val="2629241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360318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2CB3EFA7-BA32-4D67-858A-4632C27FF028}"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AE925AA-E6F8-4A77-9A33-7BC6B7B695D9}"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260C0CFA-88F7-4D84-BDE0-BA468A42EFC5}"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0" name="Title Text"/>
          <p:cNvSpPr txBox="1">
            <a:spLocks noGrp="1"/>
          </p:cNvSpPr>
          <p:nvPr>
            <p:ph type="title"/>
          </p:nvPr>
        </p:nvSpPr>
        <p:spPr>
          <a:xfrm>
            <a:off x="685800" y="0"/>
            <a:ext cx="7772400" cy="1143000"/>
          </a:xfrm>
          <a:prstGeom prst="rect">
            <a:avLst/>
          </a:prstGeom>
        </p:spPr>
        <p:txBody>
          <a:bodyPr/>
          <a:lstStyle>
            <a:lvl1pPr>
              <a:defRPr sz="3600">
                <a:latin typeface="Candara" panose="020E0502030303020204" pitchFamily="34" charset="0"/>
              </a:defRPr>
            </a:lvl1pPr>
          </a:lstStyle>
          <a:p>
            <a:r>
              <a:rPr dirty="0"/>
              <a:t>Title Text</a:t>
            </a:r>
          </a:p>
        </p:txBody>
      </p:sp>
      <p:sp>
        <p:nvSpPr>
          <p:cNvPr id="21" name="Body Level One…"/>
          <p:cNvSpPr txBox="1">
            <a:spLocks noGrp="1"/>
          </p:cNvSpPr>
          <p:nvPr>
            <p:ph type="body" idx="1"/>
          </p:nvPr>
        </p:nvSpPr>
        <p:spPr>
          <a:xfrm>
            <a:off x="685800" y="1371600"/>
            <a:ext cx="7772400" cy="4114800"/>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 name="Slide Number"/>
          <p:cNvSpPr txBox="1">
            <a:spLocks noGrp="1"/>
          </p:cNvSpPr>
          <p:nvPr>
            <p:ph type="sldNum" sz="quarter" idx="2"/>
          </p:nvPr>
        </p:nvSpPr>
        <p:spPr>
          <a:prstGeom prst="rect">
            <a:avLst/>
          </a:prstGeom>
        </p:spPr>
        <p:txBody>
          <a:bodyPr/>
          <a:lstStyle/>
          <a:p>
            <a:endParaRPr dirty="0"/>
          </a:p>
        </p:txBody>
      </p:sp>
    </p:spTree>
    <p:extLst>
      <p:ext uri="{BB962C8B-B14F-4D97-AF65-F5344CB8AC3E}">
        <p14:creationId xmlns:p14="http://schemas.microsoft.com/office/powerpoint/2010/main" val="216035418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My black master">
    <p:spTree>
      <p:nvGrpSpPr>
        <p:cNvPr id="1" name=""/>
        <p:cNvGrpSpPr/>
        <p:nvPr/>
      </p:nvGrpSpPr>
      <p:grpSpPr>
        <a:xfrm>
          <a:off x="0" y="0"/>
          <a:ext cx="0" cy="0"/>
          <a:chOff x="0" y="0"/>
          <a:chExt cx="0" cy="0"/>
        </a:xfrm>
      </p:grpSpPr>
      <p:sp>
        <p:nvSpPr>
          <p:cNvPr id="12" name="Title Text"/>
          <p:cNvSpPr txBox="1">
            <a:spLocks noGrp="1"/>
          </p:cNvSpPr>
          <p:nvPr>
            <p:ph type="title"/>
          </p:nvPr>
        </p:nvSpPr>
        <p:spPr>
          <a:xfrm>
            <a:off x="910828" y="678656"/>
            <a:ext cx="7322344" cy="5500688"/>
          </a:xfrm>
          <a:prstGeom prst="rect">
            <a:avLst/>
          </a:prstGeom>
        </p:spPr>
        <p:txBody>
          <a:bodyPr lIns="50800" tIns="50800" rIns="50800" bIns="50800">
            <a:noAutofit/>
          </a:bodyPr>
          <a:lstStyle>
            <a:lvl1pPr algn="ctr">
              <a:defRPr sz="5625"/>
            </a:lvl1pPr>
          </a:lstStyle>
          <a:p>
            <a:r>
              <a:t>Title Text</a:t>
            </a:r>
          </a:p>
        </p:txBody>
      </p:sp>
      <p:sp>
        <p:nvSpPr>
          <p:cNvPr id="13" name="Slide Number"/>
          <p:cNvSpPr txBox="1">
            <a:spLocks noGrp="1"/>
          </p:cNvSpPr>
          <p:nvPr>
            <p:ph type="sldNum" sz="quarter" idx="2"/>
          </p:nvPr>
        </p:nvSpPr>
        <p:spPr>
          <a:xfrm>
            <a:off x="4455914" y="6536531"/>
            <a:ext cx="223242" cy="241102"/>
          </a:xfrm>
          <a:prstGeom prst="rect">
            <a:avLst/>
          </a:prstGeom>
        </p:spPr>
        <p:txBody>
          <a:bodyPr/>
          <a:lstStyle>
            <a:lvl1pPr>
              <a:defRPr sz="1125">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58595867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My white master">
    <p:bg>
      <p:bgPr>
        <a:solidFill>
          <a:srgbClr val="FFFFFF"/>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910828" y="678656"/>
            <a:ext cx="7322344" cy="5500688"/>
          </a:xfrm>
          <a:prstGeom prst="rect">
            <a:avLst/>
          </a:prstGeom>
        </p:spPr>
        <p:txBody>
          <a:bodyPr lIns="50800" tIns="50800" rIns="50800" bIns="50800">
            <a:noAutofit/>
          </a:bodyPr>
          <a:lstStyle>
            <a:lvl1pPr algn="ctr">
              <a:defRPr sz="5625">
                <a:solidFill>
                  <a:srgbClr val="000000"/>
                </a:solidFill>
              </a:defRPr>
            </a:lvl1pPr>
          </a:lstStyle>
          <a:p>
            <a:r>
              <a:t>Title Text</a:t>
            </a:r>
          </a:p>
        </p:txBody>
      </p:sp>
      <p:sp>
        <p:nvSpPr>
          <p:cNvPr id="40" name="Slide Number"/>
          <p:cNvSpPr txBox="1">
            <a:spLocks noGrp="1"/>
          </p:cNvSpPr>
          <p:nvPr>
            <p:ph type="sldNum" sz="quarter" idx="2"/>
          </p:nvPr>
        </p:nvSpPr>
        <p:spPr>
          <a:xfrm>
            <a:off x="4455914" y="6536531"/>
            <a:ext cx="223242" cy="241102"/>
          </a:xfrm>
          <a:prstGeom prst="rect">
            <a:avLst/>
          </a:prstGeom>
        </p:spPr>
        <p:txBody>
          <a:bodyPr/>
          <a:lstStyle>
            <a:lvl1pPr>
              <a:defRPr sz="1125">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5283178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lvl1pPr>
              <a:defRPr>
                <a:latin typeface="Candara" panose="020E0502030303020204" pitchFamily="34" charset="0"/>
              </a:defRPr>
            </a:lvl1pPr>
          </a:lstStyle>
          <a:p>
            <a:r>
              <a:rPr lang="en-US" dirty="0"/>
              <a:t>Click to edit Master title style</a:t>
            </a:r>
          </a:p>
        </p:txBody>
      </p:sp>
      <p:sp>
        <p:nvSpPr>
          <p:cNvPr id="3" name="Content Placeholder 2"/>
          <p:cNvSpPr>
            <a:spLocks noGrp="1"/>
          </p:cNvSpPr>
          <p:nvPr>
            <p:ph idx="1"/>
          </p:nvPr>
        </p:nvSpPr>
        <p:spPr>
          <a:xfrm>
            <a:off x="685800" y="1371600"/>
            <a:ext cx="7772400" cy="4648200"/>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9B16283A-9A3A-4F3F-B67D-E93BB3577E76}"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A249AD6E-9BA3-49E5-BB21-0A8EA148D0C7}"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C70C8581-4C79-4634-BC2B-93135CC47501}"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E753DB40-E74B-4382-9323-CF66BC60D224}"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83C89C5C-D0C4-401D-88C3-3A7A8EAA7F8A}"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A2EE97C2-5778-4AFE-A9AF-6EFF8E8C302C}"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D1C0F37A-616A-4D34-9BBA-242FB48D18B4}"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9B2E2CFF-4AA4-4B24-A126-D4824807C32D}"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1331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FE48087E-E8E4-4D32-8C02-74B58D41213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ti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image" Target="../media/image33.tif"/></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Weak sustainability measures in theory"/>
          <p:cNvSpPr txBox="1">
            <a:spLocks noGrp="1"/>
          </p:cNvSpPr>
          <p:nvPr>
            <p:ph type="title"/>
          </p:nvPr>
        </p:nvSpPr>
        <p:spPr>
          <a:xfrm>
            <a:off x="685800" y="3810"/>
            <a:ext cx="7772400" cy="1143000"/>
          </a:xfrm>
          <a:prstGeom prst="rect">
            <a:avLst/>
          </a:prstGeom>
        </p:spPr>
        <p:txBody>
          <a:bodyPr>
            <a:normAutofit/>
          </a:bodyPr>
          <a:lstStyle/>
          <a:p>
            <a:r>
              <a:rPr lang="en-GB" sz="3600" dirty="0">
                <a:latin typeface="Candara" panose="020E0502030303020204" pitchFamily="34" charset="0"/>
              </a:rPr>
              <a:t>Environmental Net Domestic Product</a:t>
            </a:r>
            <a:endParaRPr sz="3600" b="0" dirty="0">
              <a:latin typeface="Candara" panose="020E0502030303020204" pitchFamily="34" charset="0"/>
            </a:endParaRPr>
          </a:p>
        </p:txBody>
      </p:sp>
      <p:sp>
        <p:nvSpPr>
          <p:cNvPr id="542" name="GDP = C + Ig…"/>
          <p:cNvSpPr txBox="1">
            <a:spLocks noGrp="1"/>
          </p:cNvSpPr>
          <p:nvPr>
            <p:ph type="body" idx="1"/>
          </p:nvPr>
        </p:nvSpPr>
        <p:spPr>
          <a:xfrm>
            <a:off x="701040" y="1371600"/>
            <a:ext cx="7772400" cy="4114800"/>
          </a:xfrm>
          <a:prstGeom prst="rect">
            <a:avLst/>
          </a:prstGeom>
        </p:spPr>
        <p:txBody>
          <a:bodyPr/>
          <a:lstStyle/>
          <a:p>
            <a:r>
              <a:rPr dirty="0">
                <a:latin typeface="Candara" panose="020E0502030303020204" pitchFamily="34" charset="0"/>
              </a:rPr>
              <a:t>GDP	= C + I</a:t>
            </a:r>
            <a:endParaRPr baseline="-5999" dirty="0">
              <a:latin typeface="Candara" panose="020E0502030303020204" pitchFamily="34" charset="0"/>
            </a:endParaRPr>
          </a:p>
          <a:p>
            <a:r>
              <a:rPr dirty="0">
                <a:latin typeface="Candara" panose="020E0502030303020204" pitchFamily="34" charset="0"/>
              </a:rPr>
              <a:t>NDP	= C + I – </a:t>
            </a:r>
            <a:r>
              <a:rPr lang="en-GB" dirty="0">
                <a:latin typeface="Candara" panose="020E0502030303020204" pitchFamily="34" charset="0"/>
              </a:rPr>
              <a:t>D</a:t>
            </a:r>
            <a:endParaRPr baseline="-5999" dirty="0">
              <a:latin typeface="Candara" panose="020E0502030303020204" pitchFamily="34" charset="0"/>
            </a:endParaRPr>
          </a:p>
          <a:p>
            <a:r>
              <a:rPr lang="en-GB" dirty="0">
                <a:latin typeface="Candara" panose="020E0502030303020204" pitchFamily="34" charset="0"/>
              </a:rPr>
              <a:t>E</a:t>
            </a:r>
            <a:r>
              <a:rPr dirty="0">
                <a:latin typeface="Candara" panose="020E0502030303020204" pitchFamily="34" charset="0"/>
              </a:rPr>
              <a:t>DP</a:t>
            </a:r>
            <a:r>
              <a:rPr baseline="-5999" dirty="0">
                <a:latin typeface="Candara" panose="020E0502030303020204" pitchFamily="34" charset="0"/>
              </a:rPr>
              <a:t>	</a:t>
            </a:r>
            <a:r>
              <a:rPr dirty="0">
                <a:latin typeface="Candara" panose="020E0502030303020204" pitchFamily="34" charset="0"/>
              </a:rPr>
              <a:t>= C + I – </a:t>
            </a:r>
            <a:r>
              <a:rPr lang="en-GB" dirty="0">
                <a:latin typeface="Candara" panose="020E0502030303020204" pitchFamily="34" charset="0"/>
              </a:rPr>
              <a:t>D</a:t>
            </a:r>
            <a:r>
              <a:rPr dirty="0">
                <a:latin typeface="Candara" panose="020E0502030303020204" pitchFamily="34" charset="0"/>
              </a:rPr>
              <a:t> </a:t>
            </a:r>
            <a:r>
              <a:rPr lang="en-GB" dirty="0">
                <a:latin typeface="Candara" panose="020E0502030303020204" pitchFamily="34" charset="0"/>
              </a:rPr>
              <a:t>+</a:t>
            </a:r>
            <a:r>
              <a:rPr dirty="0">
                <a:latin typeface="Candara" panose="020E0502030303020204" pitchFamily="34" charset="0"/>
              </a:rPr>
              <a:t> </a:t>
            </a:r>
            <a:r>
              <a:rPr lang="en-GB" dirty="0"/>
              <a:t>P – </a:t>
            </a:r>
            <a:r>
              <a:rPr lang="en-GB" dirty="0">
                <a:latin typeface="Candara" panose="020E0502030303020204" pitchFamily="34" charset="0"/>
              </a:rPr>
              <a:t>N</a:t>
            </a:r>
            <a:endParaRPr baseline="-5999" dirty="0">
              <a:latin typeface="Candara" panose="020E0502030303020204" pitchFamily="34" charset="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42">
                                            <p:txEl>
                                              <p:pRg st="1" end="1"/>
                                            </p:txEl>
                                          </p:spTgt>
                                        </p:tgtEl>
                                        <p:attrNameLst>
                                          <p:attrName>style.visibility</p:attrName>
                                        </p:attrNameLst>
                                      </p:cBhvr>
                                      <p:to>
                                        <p:strVal val="visible"/>
                                      </p:to>
                                    </p:set>
                                    <p:animEffect transition="in" filter="dissolve">
                                      <p:cBhvr>
                                        <p:cTn id="7" dur="250"/>
                                        <p:tgtEl>
                                          <p:spTgt spid="54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542">
                                            <p:txEl>
                                              <p:pRg st="2" end="2"/>
                                            </p:txEl>
                                          </p:spTgt>
                                        </p:tgtEl>
                                        <p:attrNameLst>
                                          <p:attrName>style.visibility</p:attrName>
                                        </p:attrNameLst>
                                      </p:cBhvr>
                                      <p:to>
                                        <p:strVal val="visible"/>
                                      </p:to>
                                    </p:set>
                                    <p:animEffect transition="in" filter="dissolve">
                                      <p:cBhvr>
                                        <p:cTn id="12" dur="250"/>
                                        <p:tgtEl>
                                          <p:spTgt spid="5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build="p"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Conclusions (1)"/>
          <p:cNvSpPr txBox="1">
            <a:spLocks noGrp="1"/>
          </p:cNvSpPr>
          <p:nvPr>
            <p:ph type="title"/>
          </p:nvPr>
        </p:nvSpPr>
        <p:spPr>
          <a:xfrm>
            <a:off x="571500" y="125016"/>
            <a:ext cx="8001000" cy="589359"/>
          </a:xfrm>
          <a:prstGeom prst="rect">
            <a:avLst/>
          </a:prstGeom>
        </p:spPr>
        <p:txBody>
          <a:bodyPr/>
          <a:lstStyle/>
          <a:p>
            <a:r>
              <a:rPr lang="en-GB" sz="3600" dirty="0">
                <a:latin typeface="Candara" panose="020E0502030303020204" pitchFamily="34" charset="0"/>
              </a:rPr>
              <a:t>Welfare significance of national product</a:t>
            </a:r>
            <a:endParaRPr sz="3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791" name="GDP…"/>
              <p:cNvSpPr txBox="1">
                <a:spLocks noGrp="1"/>
              </p:cNvSpPr>
              <p:nvPr>
                <p:ph type="body" idx="1"/>
              </p:nvPr>
            </p:nvSpPr>
            <p:spPr>
              <a:xfrm>
                <a:off x="556811" y="1143000"/>
                <a:ext cx="8170431" cy="5428656"/>
              </a:xfrm>
              <a:prstGeom prst="rect">
                <a:avLst/>
              </a:prstGeo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GB" i="1" smtClean="0">
                                  <a:latin typeface="Cambria Math" panose="02040503050406030204" pitchFamily="18" charset="0"/>
                                </a:rPr>
                                <m:t>𝐶</m:t>
                              </m:r>
                            </m:lim>
                          </m:limLow>
                          <m:nary>
                            <m:naryPr>
                              <m:limLoc m:val="undOvr"/>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𝑈</m:t>
                              </m:r>
                            </m:e>
                          </m:nary>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𝑡</m:t>
                              </m:r>
                            </m:sup>
                          </m:sSup>
                          <m:r>
                            <m:rPr>
                              <m:nor/>
                            </m:rPr>
                            <a:rPr lang="en-GB" b="0" i="0" smtClean="0">
                              <a:latin typeface="Cambria Math" panose="02040503050406030204" pitchFamily="18" charset="0"/>
                            </a:rPr>
                            <m:t>d</m:t>
                          </m:r>
                        </m:fName>
                        <m:e>
                          <m:r>
                            <a:rPr lang="en-GB" b="0" i="1" smtClean="0">
                              <a:latin typeface="Cambria Math" panose="02040503050406030204" pitchFamily="18" charset="0"/>
                            </a:rPr>
                            <m:t>𝑡</m:t>
                          </m:r>
                        </m:e>
                      </m:func>
                    </m:oMath>
                  </m:oMathPara>
                </a14:m>
                <a:endParaRPr lang="en-GB" dirty="0"/>
              </a:p>
              <a:p>
                <a:pPr marL="0" indent="0">
                  <a:buNone/>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s</m:t>
                      </m:r>
                      <m:r>
                        <m:rPr>
                          <m:nor/>
                        </m:rPr>
                        <a:rPr lang="en-GB" b="0" i="0" smtClean="0">
                          <a:latin typeface="Cambria Math" panose="02040503050406030204" pitchFamily="18" charset="0"/>
                        </a:rPr>
                        <m:t>.</m:t>
                      </m:r>
                      <m:r>
                        <m:rPr>
                          <m:nor/>
                        </m:rPr>
                        <a:rPr lang="en-GB" b="0" i="0" smtClean="0">
                          <a:latin typeface="Cambria Math" panose="02040503050406030204" pitchFamily="18" charset="0"/>
                        </a:rPr>
                        <m:t>t</m:t>
                      </m:r>
                      <m:r>
                        <m:rPr>
                          <m:nor/>
                        </m:rPr>
                        <a:rPr lang="en-GB" b="0" i="0" smtClean="0">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𝐾</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𝛿</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𝐾</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𝐼</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𝛿</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𝑄</m:t>
                      </m:r>
                      <m:d>
                        <m:dPr>
                          <m:ctrlPr>
                            <a:rPr lang="en-GB"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ℋ</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𝑈</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e>
                      </m:d>
                      <m:r>
                        <a:rPr lang="en-GB" b="0" i="1"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𝑈</m:t>
                          </m:r>
                        </m:e>
                        <m: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=0,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𝜆</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ℋ</m:t>
                              </m:r>
                            </m:e>
                            <m:sub>
                              <m:r>
                                <a:rPr lang="en-GB" i="1">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i="1">
                                  <a:latin typeface="Cambria Math" panose="02040503050406030204" pitchFamily="18" charset="0"/>
                                  <a:ea typeface="Cambria Math" panose="02040503050406030204" pitchFamily="18" charset="0"/>
                                </a:rPr>
                                <m:t>𝑡</m:t>
                              </m:r>
                            </m:sub>
                          </m:sSub>
                        </m:den>
                      </m:f>
                    </m:oMath>
                  </m:oMathPara>
                </a14:m>
                <a:endParaRPr lang="en-GB"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𝑈</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den>
                      </m:f>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oMath>
                  </m:oMathPara>
                </a14:m>
                <a:endParaRPr lang="en-GB" dirty="0">
                  <a:latin typeface="Candara" panose="020E0502030303020204" pitchFamily="34" charset="0"/>
                </a:endParaRPr>
              </a:p>
              <a:p>
                <a:pPr marL="0" indent="0">
                  <a:buNone/>
                </a:pPr>
                <a:r>
                  <a:rPr lang="en-GB" dirty="0">
                    <a:latin typeface="Candara" panose="020E0502030303020204" pitchFamily="34" charset="0"/>
                  </a:rPr>
                  <a:t>Along the optimal path, the monetised, </a:t>
                </a:r>
                <a:r>
                  <a:rPr lang="en-GB" dirty="0" err="1">
                    <a:latin typeface="Candara" panose="020E0502030303020204" pitchFamily="34" charset="0"/>
                  </a:rPr>
                  <a:t>linearised</a:t>
                </a:r>
                <a:r>
                  <a:rPr lang="en-GB" dirty="0">
                    <a:latin typeface="Candara" panose="020E0502030303020204" pitchFamily="34" charset="0"/>
                  </a:rPr>
                  <a:t> Hamiltonian equals the Net Domestic Product</a:t>
                </a:r>
                <a:endParaRPr dirty="0"/>
              </a:p>
            </p:txBody>
          </p:sp>
        </mc:Choice>
        <mc:Fallback xmlns="">
          <p:sp>
            <p:nvSpPr>
              <p:cNvPr id="791" name="GDP…"/>
              <p:cNvSpPr txBox="1">
                <a:spLocks noGrp="1" noRot="1" noChangeAspect="1" noMove="1" noResize="1" noEditPoints="1" noAdjustHandles="1" noChangeArrowheads="1" noChangeShapeType="1" noTextEdit="1"/>
              </p:cNvSpPr>
              <p:nvPr>
                <p:ph type="body" idx="1"/>
              </p:nvPr>
            </p:nvSpPr>
            <p:spPr>
              <a:xfrm>
                <a:off x="556811" y="1143000"/>
                <a:ext cx="8170431" cy="5428656"/>
              </a:xfrm>
              <a:prstGeom prst="rect">
                <a:avLst/>
              </a:prstGeom>
              <a:blipFill>
                <a:blip r:embed="rId2"/>
                <a:stretch>
                  <a:fillRect l="-1417"/>
                </a:stretch>
              </a:blipFill>
            </p:spPr>
            <p:txBody>
              <a:bodyPr/>
              <a:lstStyle/>
              <a:p>
                <a:r>
                  <a:rPr lang="en-GB">
                    <a:noFill/>
                  </a:rPr>
                  <a:t> </a:t>
                </a:r>
              </a:p>
            </p:txBody>
          </p:sp>
        </mc:Fallback>
      </mc:AlternateContent>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655326"/>
            <a:ext cx="2448000" cy="1630674"/>
          </a:xfrm>
          <a:prstGeom prst="rect">
            <a:avLst/>
          </a:prstGeom>
        </p:spPr>
      </p:pic>
    </p:spTree>
    <p:extLst>
      <p:ext uri="{BB962C8B-B14F-4D97-AF65-F5344CB8AC3E}">
        <p14:creationId xmlns:p14="http://schemas.microsoft.com/office/powerpoint/2010/main" val="647108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Conclusions (1)"/>
          <p:cNvSpPr txBox="1">
            <a:spLocks noGrp="1"/>
          </p:cNvSpPr>
          <p:nvPr>
            <p:ph type="title"/>
          </p:nvPr>
        </p:nvSpPr>
        <p:spPr>
          <a:xfrm>
            <a:off x="571500" y="125016"/>
            <a:ext cx="8001000" cy="589359"/>
          </a:xfrm>
          <a:prstGeom prst="rect">
            <a:avLst/>
          </a:prstGeom>
        </p:spPr>
        <p:txBody>
          <a:bodyPr/>
          <a:lstStyle/>
          <a:p>
            <a:r>
              <a:rPr lang="en-GB" sz="3600" dirty="0">
                <a:latin typeface="Candara" panose="020E0502030303020204" pitchFamily="34" charset="0"/>
              </a:rPr>
              <a:t>with nature and protection</a:t>
            </a:r>
            <a:endParaRPr sz="3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791" name="GDP…"/>
              <p:cNvSpPr txBox="1">
                <a:spLocks noGrp="1"/>
              </p:cNvSpPr>
              <p:nvPr>
                <p:ph type="body" idx="1"/>
              </p:nvPr>
            </p:nvSpPr>
            <p:spPr>
              <a:xfrm>
                <a:off x="142642" y="794836"/>
                <a:ext cx="8858718" cy="5678938"/>
              </a:xfrm>
              <a:prstGeom prst="rect">
                <a:avLst/>
              </a:prstGeo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GB" i="1" smtClean="0">
                                  <a:latin typeface="Cambria Math" panose="02040503050406030204" pitchFamily="18" charset="0"/>
                                </a:rPr>
                                <m:t>𝐶</m:t>
                              </m:r>
                            </m:lim>
                          </m:limLow>
                          <m:nary>
                            <m:naryPr>
                              <m:limLoc m:val="undOvr"/>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𝑈</m:t>
                              </m:r>
                            </m:e>
                          </m:nary>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𝑁</m:t>
                              </m:r>
                            </m:e>
                            <m:sub>
                              <m:r>
                                <a:rPr lang="en-GB" b="0" i="1" smtClean="0">
                                  <a:solidFill>
                                    <a:srgbClr val="FF0000"/>
                                  </a:solidFill>
                                  <a:latin typeface="Cambria Math" panose="02040503050406030204" pitchFamily="18" charset="0"/>
                                </a:rPr>
                                <m:t>𝑡</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𝑡</m:t>
                              </m:r>
                            </m:sup>
                          </m:sSup>
                          <m:r>
                            <m:rPr>
                              <m:nor/>
                            </m:rPr>
                            <a:rPr lang="en-GB" b="0" i="0" smtClean="0">
                              <a:latin typeface="Cambria Math" panose="02040503050406030204" pitchFamily="18" charset="0"/>
                            </a:rPr>
                            <m:t>d</m:t>
                          </m:r>
                        </m:fName>
                        <m:e>
                          <m:r>
                            <a:rPr lang="en-GB" b="0" i="1" smtClean="0">
                              <a:latin typeface="Cambria Math" panose="02040503050406030204" pitchFamily="18" charset="0"/>
                            </a:rPr>
                            <m:t>𝑡</m:t>
                          </m:r>
                        </m:e>
                      </m:func>
                    </m:oMath>
                  </m:oMathPara>
                </a14:m>
                <a:endParaRPr lang="en-GB" dirty="0"/>
              </a:p>
              <a:p>
                <a:pPr marL="0" indent="0">
                  <a:buNone/>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s</m:t>
                      </m:r>
                      <m:r>
                        <m:rPr>
                          <m:nor/>
                        </m:rPr>
                        <a:rPr lang="en-GB" b="0" i="0" smtClean="0">
                          <a:latin typeface="Cambria Math" panose="02040503050406030204" pitchFamily="18" charset="0"/>
                        </a:rPr>
                        <m:t>.</m:t>
                      </m:r>
                      <m:r>
                        <m:rPr>
                          <m:nor/>
                        </m:rPr>
                        <a:rPr lang="en-GB" b="0" i="0" smtClean="0">
                          <a:latin typeface="Cambria Math" panose="02040503050406030204" pitchFamily="18" charset="0"/>
                        </a:rPr>
                        <m:t>t</m:t>
                      </m:r>
                      <m:r>
                        <m:rPr>
                          <m:nor/>
                        </m:rPr>
                        <a:rPr lang="en-GB" b="0" i="0" smtClean="0">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𝐾</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𝛿</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𝑄</m:t>
                      </m:r>
                      <m:d>
                        <m:dPr>
                          <m:ctrlPr>
                            <a:rPr lang="en-GB"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i="1" smtClean="0">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 </m:t>
                          </m:r>
                          <m:acc>
                            <m:accPr>
                              <m:chr m:val="̇"/>
                              <m:ctrlPr>
                                <a:rPr lang="en-GB" i="1">
                                  <a:solidFill>
                                    <a:srgbClr val="FF0000"/>
                                  </a:solidFill>
                                  <a:latin typeface="Cambria Math" panose="02040503050406030204" pitchFamily="18" charset="0"/>
                                </a:rPr>
                              </m:ctrlPr>
                            </m:accPr>
                            <m:e>
                              <m:r>
                                <a:rPr lang="en-GB" b="0" i="1" smtClean="0">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r>
                        <a:rPr lang="en-GB" i="1">
                          <a:solidFill>
                            <a:srgbClr val="FF0000"/>
                          </a:solidFill>
                          <a:latin typeface="Cambria Math" panose="02040503050406030204" pitchFamily="18" charset="0"/>
                        </a:rPr>
                        <m:t>=</m:t>
                      </m:r>
                      <m:r>
                        <a:rPr lang="en-GB" i="1" smtClean="0">
                          <a:solidFill>
                            <a:srgbClr val="FF0000"/>
                          </a:solidFill>
                          <a:latin typeface="Cambria Math" panose="02040503050406030204" pitchFamily="18" charset="0"/>
                          <a:ea typeface="Cambria Math" panose="02040503050406030204" pitchFamily="18" charset="0"/>
                        </a:rPr>
                        <m:t>𝜗</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ℋ</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𝑈</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𝑁</m:t>
                              </m:r>
                            </m:e>
                            <m:sub>
                              <m:r>
                                <a:rPr lang="en-GB" i="1">
                                  <a:solidFill>
                                    <a:srgbClr val="FF0000"/>
                                  </a:solidFill>
                                  <a:latin typeface="Cambria Math" panose="02040503050406030204" pitchFamily="18" charset="0"/>
                                </a:rPr>
                                <m:t>𝑡</m:t>
                              </m:r>
                            </m:sub>
                          </m:sSub>
                        </m:e>
                      </m:d>
                      <m:r>
                        <a:rPr lang="en-GB" b="0" i="1"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b="0" i="1" smtClean="0">
                          <a:solidFill>
                            <a:srgbClr val="FF0000"/>
                          </a:solidFill>
                          <a:latin typeface="Cambria Math" panose="02040503050406030204" pitchFamily="18" charset="0"/>
                        </a:rPr>
                        <m:t>+</m:t>
                      </m:r>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𝜇</m:t>
                          </m:r>
                        </m:e>
                        <m:sub>
                          <m:r>
                            <a:rPr lang="en-GB" b="0" i="1" smtClean="0">
                              <a:solidFill>
                                <a:srgbClr val="FF0000"/>
                              </a:solidFill>
                              <a:latin typeface="Cambria Math" panose="02040503050406030204" pitchFamily="18" charset="0"/>
                            </a:rPr>
                            <m:t>𝑡</m:t>
                          </m:r>
                        </m:sub>
                      </m:sSub>
                      <m:sSub>
                        <m:sSubPr>
                          <m:ctrlPr>
                            <a:rPr lang="en-GB" i="1">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𝑁</m:t>
                          </m:r>
                        </m:e>
                        <m:sub>
                          <m:r>
                            <a:rPr lang="en-GB" i="1">
                              <a:solidFill>
                                <a:srgbClr val="FF0000"/>
                              </a:solidFill>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𝑈</m:t>
                          </m:r>
                        </m:e>
                        <m: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=0,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𝜆</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ℋ</m:t>
                              </m:r>
                            </m:e>
                            <m:sub>
                              <m:r>
                                <a:rPr lang="en-GB" i="1">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i="1">
                                  <a:latin typeface="Cambria Math" panose="02040503050406030204" pitchFamily="18" charset="0"/>
                                  <a:ea typeface="Cambria Math" panose="02040503050406030204" pitchFamily="18" charset="0"/>
                                </a:rPr>
                                <m:t>𝑡</m:t>
                              </m:r>
                            </m:sub>
                          </m:sSub>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ℋ</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den>
                      </m:f>
                      <m:r>
                        <a:rPr lang="en-GB" i="1">
                          <a:solidFill>
                            <a:srgbClr val="FF0000"/>
                          </a:solidFill>
                          <a:latin typeface="Cambria Math" panose="02040503050406030204" pitchFamily="18" charset="0"/>
                          <a:ea typeface="Cambria Math" panose="02040503050406030204" pitchFamily="18" charset="0"/>
                        </a:rPr>
                        <m:t>=</m:t>
                      </m:r>
                      <m:d>
                        <m:dPr>
                          <m:ctrlPr>
                            <a:rPr lang="en-GB" i="1" smtClean="0">
                              <a:solidFill>
                                <a:srgbClr val="FF0000"/>
                              </a:solidFill>
                              <a:latin typeface="Cambria Math" panose="02040503050406030204" pitchFamily="18" charset="0"/>
                              <a:ea typeface="Cambria Math" panose="02040503050406030204" pitchFamily="18" charset="0"/>
                            </a:rPr>
                          </m:ctrlPr>
                        </m:dPr>
                        <m:e>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𝜇</m:t>
                              </m:r>
                            </m:e>
                            <m:sub>
                              <m:r>
                                <a:rPr lang="en-GB" i="1">
                                  <a:solidFill>
                                    <a:srgbClr val="FF0000"/>
                                  </a:solidFill>
                                  <a:latin typeface="Cambria Math" panose="02040503050406030204" pitchFamily="18" charset="0"/>
                                  <a:ea typeface="Cambria Math" panose="02040503050406030204" pitchFamily="18" charset="0"/>
                                </a:rPr>
                                <m:t>𝑡</m:t>
                              </m:r>
                            </m:sub>
                          </m:sSub>
                        </m:e>
                      </m:d>
                      <m:f>
                        <m:fPr>
                          <m:ctrlPr>
                            <a:rPr lang="en-GB" i="1" smtClean="0">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den>
                      </m:f>
                      <m:r>
                        <a:rPr lang="en-GB" i="1">
                          <a:solidFill>
                            <a:srgbClr val="FF0000"/>
                          </a:solidFill>
                          <a:latin typeface="Cambria Math" panose="02040503050406030204" pitchFamily="18" charset="0"/>
                          <a:ea typeface="Cambria Math" panose="02040503050406030204" pitchFamily="18" charset="0"/>
                        </a:rPr>
                        <m:t>=0, </m:t>
                      </m:r>
                      <m:acc>
                        <m:accPr>
                          <m:chr m:val="̇"/>
                          <m:ctrlPr>
                            <a:rPr lang="en-GB" i="1">
                              <a:solidFill>
                                <a:srgbClr val="FF0000"/>
                              </a:solidFill>
                              <a:latin typeface="Cambria Math" panose="02040503050406030204" pitchFamily="18" charset="0"/>
                              <a:ea typeface="Cambria Math" panose="02040503050406030204" pitchFamily="18" charset="0"/>
                            </a:rPr>
                          </m:ctrlPr>
                        </m:accPr>
                        <m:e>
                          <m:r>
                            <a:rPr lang="en-GB" i="1">
                              <a:solidFill>
                                <a:srgbClr val="FF0000"/>
                              </a:solidFill>
                              <a:latin typeface="Cambria Math" panose="02040503050406030204" pitchFamily="18" charset="0"/>
                              <a:ea typeface="Cambria Math" panose="02040503050406030204" pitchFamily="18" charset="0"/>
                            </a:rPr>
                            <m:t>𝜇</m:t>
                          </m:r>
                        </m:e>
                      </m:acc>
                      <m:r>
                        <a:rPr lang="en-GB" i="1">
                          <a:solidFill>
                            <a:srgbClr val="FF0000"/>
                          </a:solidFill>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𝜌</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𝜇</m:t>
                          </m:r>
                        </m:e>
                        <m:sub>
                          <m:r>
                            <a:rPr lang="en-GB" i="1">
                              <a:solidFill>
                                <a:srgbClr val="FF0000"/>
                              </a:solidFill>
                              <a:latin typeface="Cambria Math" panose="02040503050406030204" pitchFamily="18" charset="0"/>
                              <a:ea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f>
                        <m:fPr>
                          <m:ctrlPr>
                            <a:rPr lang="en-GB" i="1">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ℋ</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den>
                      </m:f>
                    </m:oMath>
                  </m:oMathPara>
                </a14:m>
                <a:endParaRPr lang="en-GB" i="1" dirty="0">
                  <a:solidFill>
                    <a:srgbClr val="FF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𝑈</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𝑁</m:t>
                              </m:r>
                            </m:e>
                            <m:sub>
                              <m:r>
                                <a:rPr lang="en-GB" i="1">
                                  <a:solidFill>
                                    <a:srgbClr val="FF0000"/>
                                  </a:solidFill>
                                  <a:latin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smtClean="0">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sSub>
                        <m:sSubPr>
                          <m:ctrlPr>
                            <a:rPr lang="en-GB" i="1">
                              <a:solidFill>
                                <a:srgbClr val="FF0000"/>
                              </a:solidFill>
                              <a:latin typeface="Cambria Math" panose="02040503050406030204" pitchFamily="18" charset="0"/>
                            </a:rPr>
                          </m:ctrlPr>
                        </m:sSubPr>
                        <m:e>
                          <m:acc>
                            <m:accPr>
                              <m:chr m:val="̇"/>
                              <m:ctrlPr>
                                <a:rPr lang="en-GB" i="1">
                                  <a:solidFill>
                                    <a:srgbClr val="FF0000"/>
                                  </a:solidFill>
                                  <a:latin typeface="Cambria Math" panose="02040503050406030204" pitchFamily="18" charset="0"/>
                                </a:rPr>
                              </m:ctrlPr>
                            </m:accPr>
                            <m:e>
                              <m:r>
                                <a:rPr lang="en-GB" b="0" i="1" smtClean="0">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f>
                        <m:fPr>
                          <m:ctrlPr>
                            <a:rPr lang="en-GB" i="1" smtClean="0">
                              <a:solidFill>
                                <a:srgbClr val="FF0000"/>
                              </a:solidFill>
                              <a:latin typeface="Cambria Math" panose="02040503050406030204" pitchFamily="18" charset="0"/>
                              <a:ea typeface="Cambria Math" panose="02040503050406030204" pitchFamily="18" charset="0"/>
                            </a:rPr>
                          </m:ctrlPr>
                        </m:fPr>
                        <m:num>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num>
                        <m:den>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den>
                      </m:f>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sSub>
                        <m:sSubPr>
                          <m:ctrlPr>
                            <a:rPr lang="en-GB" i="1">
                              <a:solidFill>
                                <a:srgbClr val="FF0000"/>
                              </a:solidFill>
                              <a:latin typeface="Cambria Math" panose="02040503050406030204" pitchFamily="18" charset="0"/>
                            </a:rPr>
                          </m:ctrlPr>
                        </m:sSubPr>
                        <m:e>
                          <m:acc>
                            <m:accPr>
                              <m:chr m:val="̇"/>
                              <m:ctrlPr>
                                <a:rPr lang="en-GB" i="1">
                                  <a:solidFill>
                                    <a:srgbClr val="FF0000"/>
                                  </a:solidFill>
                                  <a:latin typeface="Cambria Math" panose="02040503050406030204" pitchFamily="18" charset="0"/>
                                </a:rPr>
                              </m:ctrlPr>
                            </m:accPr>
                            <m:e>
                              <m:r>
                                <a:rPr lang="en-GB" i="1">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den>
                      </m:f>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f>
                        <m:fPr>
                          <m:ctrlPr>
                            <a:rPr lang="en-GB" i="1" smtClean="0">
                              <a:solidFill>
                                <a:srgbClr val="FF0000"/>
                              </a:solidFill>
                              <a:latin typeface="Cambria Math" panose="02040503050406030204" pitchFamily="18" charset="0"/>
                              <a:ea typeface="Cambria Math" panose="02040503050406030204" pitchFamily="18" charset="0"/>
                            </a:rPr>
                          </m:ctrlPr>
                        </m:fPr>
                        <m:num>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num>
                        <m:den>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den>
                      </m:f>
                      <m:sSub>
                        <m:sSubPr>
                          <m:ctrlPr>
                            <a:rPr lang="en-GB" i="1">
                              <a:solidFill>
                                <a:srgbClr val="FF0000"/>
                              </a:solidFill>
                              <a:latin typeface="Cambria Math" panose="02040503050406030204" pitchFamily="18" charset="0"/>
                            </a:rPr>
                          </m:ctrlPr>
                        </m:sSubPr>
                        <m:e>
                          <m:acc>
                            <m:accPr>
                              <m:chr m:val="̇"/>
                              <m:ctrlPr>
                                <a:rPr lang="en-GB" i="1">
                                  <a:solidFill>
                                    <a:srgbClr val="FF0000"/>
                                  </a:solidFill>
                                  <a:latin typeface="Cambria Math" panose="02040503050406030204" pitchFamily="18" charset="0"/>
                                </a:rPr>
                              </m:ctrlPr>
                            </m:accPr>
                            <m:e>
                              <m:r>
                                <a:rPr lang="en-GB" i="1">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oMath>
                  </m:oMathPara>
                </a14:m>
                <a:endParaRPr lang="en-GB" dirty="0">
                  <a:latin typeface="Candara" panose="020E0502030303020204" pitchFamily="34" charset="0"/>
                </a:endParaRPr>
              </a:p>
              <a:p>
                <a:pPr marL="0" indent="0">
                  <a:buNone/>
                </a:pPr>
                <a:r>
                  <a:rPr lang="en-GB" dirty="0">
                    <a:latin typeface="Candara" panose="020E0502030303020204" pitchFamily="34" charset="0"/>
                  </a:rPr>
                  <a:t>Along the optimal path, the monetised, </a:t>
                </a:r>
                <a:r>
                  <a:rPr lang="en-GB" dirty="0" err="1">
                    <a:latin typeface="Candara" panose="020E0502030303020204" pitchFamily="34" charset="0"/>
                  </a:rPr>
                  <a:t>linearised</a:t>
                </a:r>
                <a:r>
                  <a:rPr lang="en-GB" dirty="0">
                    <a:latin typeface="Candara" panose="020E0502030303020204" pitchFamily="34" charset="0"/>
                  </a:rPr>
                  <a:t> Hamiltonian equals the Net Domestic Product</a:t>
                </a:r>
                <a:r>
                  <a:rPr lang="en-GB" dirty="0">
                    <a:solidFill>
                      <a:srgbClr val="FF0000"/>
                    </a:solidFill>
                    <a:latin typeface="Candara" panose="020E0502030303020204" pitchFamily="34" charset="0"/>
                  </a:rPr>
                  <a:t> plus the monetised increase in nature</a:t>
                </a:r>
              </a:p>
            </p:txBody>
          </p:sp>
        </mc:Choice>
        <mc:Fallback xmlns="">
          <p:sp>
            <p:nvSpPr>
              <p:cNvPr id="791" name="GDP…"/>
              <p:cNvSpPr txBox="1">
                <a:spLocks noGrp="1" noRot="1" noChangeAspect="1" noMove="1" noResize="1" noEditPoints="1" noAdjustHandles="1" noChangeArrowheads="1" noChangeShapeType="1" noTextEdit="1"/>
              </p:cNvSpPr>
              <p:nvPr>
                <p:ph type="body" idx="1"/>
              </p:nvPr>
            </p:nvSpPr>
            <p:spPr>
              <a:xfrm>
                <a:off x="142642" y="794836"/>
                <a:ext cx="8858718" cy="5678938"/>
              </a:xfrm>
              <a:prstGeom prst="rect">
                <a:avLst/>
              </a:prstGeom>
              <a:blipFill>
                <a:blip r:embed="rId2"/>
                <a:stretch>
                  <a:fillRect l="-894" r="-344"/>
                </a:stretch>
              </a:blipFill>
            </p:spPr>
            <p:txBody>
              <a:bodyPr/>
              <a:lstStyle/>
              <a:p>
                <a:r>
                  <a:rPr lang="en-GB">
                    <a:noFill/>
                  </a:rPr>
                  <a:t> </a:t>
                </a:r>
              </a:p>
            </p:txBody>
          </p:sp>
        </mc:Fallback>
      </mc:AlternateContent>
      <p:pic>
        <p:nvPicPr>
          <p:cNvPr id="6" name="Picture 5" descr="A person posing for the camera&#10;&#10;Description automatically generated">
            <a:extLst>
              <a:ext uri="{FF2B5EF4-FFF2-40B4-BE49-F238E27FC236}">
                <a16:creationId xmlns:a16="http://schemas.microsoft.com/office/drawing/2014/main" id="{38BBD858-7CC6-4F13-A68F-B1E1C948B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9" y="665737"/>
            <a:ext cx="1964531" cy="2946797"/>
          </a:xfrm>
          <a:prstGeom prst="rect">
            <a:avLst/>
          </a:prstGeom>
        </p:spPr>
      </p:pic>
    </p:spTree>
    <p:extLst>
      <p:ext uri="{BB962C8B-B14F-4D97-AF65-F5344CB8AC3E}">
        <p14:creationId xmlns:p14="http://schemas.microsoft.com/office/powerpoint/2010/main" val="1955243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1. Measure of Economic Welfare"/>
          <p:cNvSpPr txBox="1">
            <a:spLocks noGrp="1"/>
          </p:cNvSpPr>
          <p:nvPr>
            <p:ph type="title"/>
          </p:nvPr>
        </p:nvSpPr>
        <p:spPr>
          <a:xfrm>
            <a:off x="778329" y="0"/>
            <a:ext cx="7772400" cy="1143000"/>
          </a:xfrm>
          <a:prstGeom prst="rect">
            <a:avLst/>
          </a:prstGeom>
        </p:spPr>
        <p:txBody>
          <a:bodyPr/>
          <a:lstStyle/>
          <a:p>
            <a:r>
              <a:rPr sz="3600" dirty="0">
                <a:latin typeface="Candara" panose="020E0502030303020204" pitchFamily="34" charset="0"/>
              </a:rPr>
              <a:t>Measure of Economic Welfare</a:t>
            </a:r>
          </a:p>
        </p:txBody>
      </p:sp>
      <p:sp>
        <p:nvSpPr>
          <p:cNvPr id="548" name="Nordhaus &amp; Tobin,  1972…"/>
          <p:cNvSpPr txBox="1">
            <a:spLocks noGrp="1"/>
          </p:cNvSpPr>
          <p:nvPr>
            <p:ph type="body" idx="1"/>
          </p:nvPr>
        </p:nvSpPr>
        <p:spPr>
          <a:xfrm>
            <a:off x="152400" y="990600"/>
            <a:ext cx="8839200" cy="4114800"/>
          </a:xfrm>
          <a:prstGeom prst="rect">
            <a:avLst/>
          </a:prstGeom>
        </p:spPr>
        <p:txBody>
          <a:bodyPr/>
          <a:lstStyle/>
          <a:p>
            <a:r>
              <a:rPr sz="2800" dirty="0">
                <a:latin typeface="Candara" panose="020E0502030303020204" pitchFamily="34" charset="0"/>
              </a:rPr>
              <a:t>Nordhaus &amp; Tobin, 1972 </a:t>
            </a:r>
          </a:p>
          <a:p>
            <a:r>
              <a:rPr lang="en-GB" sz="2800" dirty="0"/>
              <a:t>Measure of </a:t>
            </a:r>
            <a:r>
              <a:rPr lang="en-GB" sz="2800" i="1" dirty="0"/>
              <a:t>consumption</a:t>
            </a:r>
          </a:p>
          <a:p>
            <a:pPr lvl="1"/>
            <a:r>
              <a:rPr sz="2400" dirty="0">
                <a:latin typeface="Candara" panose="020E0502030303020204" pitchFamily="34" charset="0"/>
              </a:rPr>
              <a:t>not production</a:t>
            </a:r>
          </a:p>
          <a:p>
            <a:r>
              <a:rPr sz="2800" dirty="0">
                <a:latin typeface="Candara" panose="020E0502030303020204" pitchFamily="34" charset="0"/>
              </a:rPr>
              <a:t>MEW = N</a:t>
            </a:r>
            <a:r>
              <a:rPr lang="en-GB" sz="2800" dirty="0">
                <a:latin typeface="Candara" panose="020E0502030303020204" pitchFamily="34" charset="0"/>
              </a:rPr>
              <a:t>D</a:t>
            </a:r>
            <a:r>
              <a:rPr sz="2800" dirty="0">
                <a:latin typeface="Candara" panose="020E0502030303020204" pitchFamily="34" charset="0"/>
              </a:rPr>
              <a:t>P</a:t>
            </a:r>
            <a:br>
              <a:rPr sz="2800" dirty="0">
                <a:latin typeface="Candara" panose="020E0502030303020204" pitchFamily="34" charset="0"/>
              </a:rPr>
            </a:br>
            <a:r>
              <a:rPr sz="2800" dirty="0">
                <a:latin typeface="Candara" panose="020E0502030303020204" pitchFamily="34" charset="0"/>
              </a:rPr>
              <a:t>		– economic ‘</a:t>
            </a:r>
            <a:r>
              <a:rPr sz="2800" dirty="0" err="1">
                <a:latin typeface="Candara" panose="020E0502030303020204" pitchFamily="34" charset="0"/>
              </a:rPr>
              <a:t>bads</a:t>
            </a:r>
            <a:r>
              <a:rPr sz="2800" dirty="0">
                <a:latin typeface="Candara" panose="020E0502030303020204" pitchFamily="34" charset="0"/>
              </a:rPr>
              <a:t>’ (repairs, pollution control)</a:t>
            </a:r>
            <a:br>
              <a:rPr sz="2800" dirty="0">
                <a:latin typeface="Candara" panose="020E0502030303020204" pitchFamily="34" charset="0"/>
              </a:rPr>
            </a:br>
            <a:r>
              <a:rPr sz="2800" dirty="0">
                <a:latin typeface="Candara" panose="020E0502030303020204" pitchFamily="34" charset="0"/>
              </a:rPr>
              <a:t>		– regrettable necessities (police, </a:t>
            </a:r>
            <a:r>
              <a:rPr sz="2800" dirty="0" err="1">
                <a:latin typeface="Candara" panose="020E0502030303020204" pitchFamily="34" charset="0"/>
              </a:rPr>
              <a:t>defen</a:t>
            </a:r>
            <a:r>
              <a:rPr lang="en-GB" sz="2800" dirty="0">
                <a:latin typeface="Candara" panose="020E0502030303020204" pitchFamily="34" charset="0"/>
              </a:rPr>
              <a:t>s</a:t>
            </a:r>
            <a:r>
              <a:rPr sz="2800" dirty="0">
                <a:latin typeface="Candara" panose="020E0502030303020204" pitchFamily="34" charset="0"/>
              </a:rPr>
              <a:t>e)</a:t>
            </a:r>
            <a:br>
              <a:rPr sz="2800" dirty="0">
                <a:latin typeface="Candara" panose="020E0502030303020204" pitchFamily="34" charset="0"/>
              </a:rPr>
            </a:br>
            <a:r>
              <a:rPr sz="2800" dirty="0">
                <a:latin typeface="Candara" panose="020E0502030303020204" pitchFamily="34" charset="0"/>
              </a:rPr>
              <a:t>		+ household &amp; illegal production, leisure</a:t>
            </a:r>
          </a:p>
          <a:p>
            <a:r>
              <a:rPr sz="2800" dirty="0">
                <a:latin typeface="Candara" panose="020E0502030303020204" pitchFamily="34" charset="0"/>
              </a:rPr>
              <a:t>‘Primitive &amp; experimental’</a:t>
            </a:r>
          </a:p>
          <a:p>
            <a:pPr lvl="1"/>
            <a:r>
              <a:rPr sz="2400" dirty="0">
                <a:latin typeface="Candara" panose="020E0502030303020204" pitchFamily="34" charset="0"/>
              </a:rPr>
              <a:t>But</a:t>
            </a:r>
            <a:r>
              <a:rPr lang="en-GB" sz="2400" dirty="0">
                <a:latin typeface="Candara" panose="020E0502030303020204" pitchFamily="34" charset="0"/>
              </a:rPr>
              <a:t> influential, incarnated as the index of sustainable economic welfare</a:t>
            </a:r>
            <a:r>
              <a:rPr sz="2400" dirty="0">
                <a:latin typeface="Candara" panose="020E0502030303020204" pitchFamily="34" charset="0"/>
              </a:rPr>
              <a:t> </a:t>
            </a:r>
            <a:r>
              <a:rPr lang="en-GB" sz="2400" dirty="0">
                <a:latin typeface="Candara" panose="020E0502030303020204" pitchFamily="34" charset="0"/>
              </a:rPr>
              <a:t>/ genuine progress indicator / sustainable net benefit index / measure of domestic progress</a:t>
            </a:r>
          </a:p>
          <a:p>
            <a:r>
              <a:rPr lang="en-GB" sz="2800" dirty="0"/>
              <a:t>Annuity of services by durables, human capital</a:t>
            </a:r>
            <a:endParaRPr sz="2800" dirty="0">
              <a:latin typeface="Candara" panose="020E0502030303020204" pitchFamily="34" charset="0"/>
            </a:endParaRPr>
          </a:p>
        </p:txBody>
      </p:sp>
      <p:pic>
        <p:nvPicPr>
          <p:cNvPr id="550" name="nordhaus.tiff" descr="nordhaus.tiff"/>
          <p:cNvPicPr>
            <a:picLocks noChangeAspect="1"/>
          </p:cNvPicPr>
          <p:nvPr/>
        </p:nvPicPr>
        <p:blipFill>
          <a:blip r:embed="rId3"/>
          <a:srcRect l="4854" r="4854"/>
          <a:stretch>
            <a:fillRect/>
          </a:stretch>
        </p:blipFill>
        <p:spPr>
          <a:xfrm>
            <a:off x="5741625" y="838200"/>
            <a:ext cx="1309130" cy="2027039"/>
          </a:xfrm>
          <a:prstGeom prst="rect">
            <a:avLst/>
          </a:prstGeom>
          <a:ln w="12700">
            <a:miter lim="400000"/>
          </a:ln>
        </p:spPr>
      </p:pic>
      <p:pic>
        <p:nvPicPr>
          <p:cNvPr id="551" name="tobin.tiff" descr="tobin.tiff"/>
          <p:cNvPicPr>
            <a:picLocks noChangeAspect="1"/>
          </p:cNvPicPr>
          <p:nvPr/>
        </p:nvPicPr>
        <p:blipFill>
          <a:blip r:embed="rId4"/>
          <a:stretch>
            <a:fillRect/>
          </a:stretch>
        </p:blipFill>
        <p:spPr>
          <a:xfrm>
            <a:off x="7130802" y="838200"/>
            <a:ext cx="1446609" cy="202703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42613423 (dragged).pdf" descr="42613423 (dragged).pdf"/>
          <p:cNvPicPr>
            <a:picLocks noChangeAspect="1"/>
          </p:cNvPicPr>
          <p:nvPr/>
        </p:nvPicPr>
        <p:blipFill>
          <a:blip r:embed="rId3"/>
          <a:srcRect l="9280" t="18083" r="7424" b="40030"/>
          <a:stretch>
            <a:fillRect/>
          </a:stretch>
        </p:blipFill>
        <p:spPr>
          <a:xfrm>
            <a:off x="392906" y="276821"/>
            <a:ext cx="8351532" cy="6304359"/>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Limitations"/>
          <p:cNvSpPr txBox="1">
            <a:spLocks noGrp="1"/>
          </p:cNvSpPr>
          <p:nvPr>
            <p:ph type="title"/>
          </p:nvPr>
        </p:nvSpPr>
        <p:spPr>
          <a:xfrm>
            <a:off x="685800" y="10886"/>
            <a:ext cx="7772400" cy="1143000"/>
          </a:xfrm>
          <a:prstGeom prst="rect">
            <a:avLst/>
          </a:prstGeom>
        </p:spPr>
        <p:txBody>
          <a:bodyPr/>
          <a:lstStyle/>
          <a:p>
            <a:r>
              <a:rPr sz="3600" dirty="0">
                <a:latin typeface="Candara" panose="020E0502030303020204" pitchFamily="34" charset="0"/>
              </a:rPr>
              <a:t>Limitations</a:t>
            </a:r>
          </a:p>
        </p:txBody>
      </p:sp>
      <p:sp>
        <p:nvSpPr>
          <p:cNvPr id="581" name="Valuation issues (threshold is an artefact?)…"/>
          <p:cNvSpPr txBox="1">
            <a:spLocks noGrp="1"/>
          </p:cNvSpPr>
          <p:nvPr>
            <p:ph type="body" idx="1"/>
          </p:nvPr>
        </p:nvSpPr>
        <p:spPr>
          <a:xfrm>
            <a:off x="552450" y="990600"/>
            <a:ext cx="8039100" cy="5486400"/>
          </a:xfrm>
          <a:prstGeom prst="rect">
            <a:avLst/>
          </a:prstGeom>
        </p:spPr>
        <p:txBody>
          <a:bodyPr>
            <a:normAutofit/>
          </a:bodyPr>
          <a:lstStyle/>
          <a:p>
            <a:pPr marL="203589" indent="-203589" defTabSz="312170">
              <a:spcBef>
                <a:spcPts val="844"/>
              </a:spcBef>
              <a:defRPr sz="4560"/>
            </a:pPr>
            <a:r>
              <a:rPr sz="2800" dirty="0">
                <a:latin typeface="Candara" panose="020E0502030303020204" pitchFamily="34" charset="0"/>
              </a:rPr>
              <a:t>Valuation issues</a:t>
            </a:r>
          </a:p>
          <a:p>
            <a:pPr marL="420751" lvl="1" indent="-203589" defTabSz="312170">
              <a:spcBef>
                <a:spcPts val="844"/>
              </a:spcBef>
              <a:defRPr sz="2736"/>
            </a:pPr>
            <a:r>
              <a:rPr sz="2400" dirty="0">
                <a:latin typeface="Candara" panose="020E0502030303020204" pitchFamily="34" charset="0"/>
              </a:rPr>
              <a:t>Depletion of non-renewables</a:t>
            </a:r>
          </a:p>
          <a:p>
            <a:pPr marL="420751" lvl="1" indent="-203589" defTabSz="312170">
              <a:spcBef>
                <a:spcPts val="844"/>
              </a:spcBef>
              <a:defRPr sz="2736"/>
            </a:pPr>
            <a:r>
              <a:rPr sz="2400" dirty="0">
                <a:latin typeface="Candara" panose="020E0502030303020204" pitchFamily="34" charset="0"/>
              </a:rPr>
              <a:t>Cumulative costs of environmental damage</a:t>
            </a:r>
            <a:br>
              <a:rPr sz="1000" dirty="0">
                <a:latin typeface="Candara" panose="020E0502030303020204" pitchFamily="34" charset="0"/>
              </a:rPr>
            </a:br>
            <a:endParaRPr sz="1000" dirty="0">
              <a:latin typeface="Candara" panose="020E0502030303020204" pitchFamily="34" charset="0"/>
            </a:endParaRPr>
          </a:p>
          <a:p>
            <a:pPr marL="203589" indent="-203589" defTabSz="312170">
              <a:spcBef>
                <a:spcPts val="844"/>
              </a:spcBef>
              <a:defRPr sz="4560"/>
            </a:pPr>
            <a:r>
              <a:rPr sz="2800" dirty="0">
                <a:latin typeface="Candara" panose="020E0502030303020204" pitchFamily="34" charset="0"/>
              </a:rPr>
              <a:t>Somewhat arbitrary</a:t>
            </a:r>
          </a:p>
          <a:p>
            <a:pPr marL="420751" lvl="1" indent="-203589" defTabSz="312170">
              <a:spcBef>
                <a:spcPts val="844"/>
              </a:spcBef>
              <a:defRPr sz="2736"/>
            </a:pPr>
            <a:r>
              <a:rPr sz="2200" i="1" dirty="0">
                <a:latin typeface="Candara" panose="020E0502030303020204" pitchFamily="34" charset="0"/>
              </a:rPr>
              <a:t>What</a:t>
            </a:r>
            <a:r>
              <a:rPr sz="2200" dirty="0">
                <a:latin typeface="Candara" panose="020E0502030303020204" pitchFamily="34" charset="0"/>
              </a:rPr>
              <a:t> expenditure is defensive? </a:t>
            </a:r>
            <a:r>
              <a:rPr sz="2200" i="1" dirty="0">
                <a:latin typeface="Candara" panose="020E0502030303020204" pitchFamily="34" charset="0"/>
              </a:rPr>
              <a:t>How</a:t>
            </a:r>
            <a:r>
              <a:rPr sz="2200" dirty="0">
                <a:latin typeface="Candara" panose="020E0502030303020204" pitchFamily="34" charset="0"/>
              </a:rPr>
              <a:t> bad is inequality?</a:t>
            </a:r>
          </a:p>
          <a:p>
            <a:pPr marL="420751" lvl="1" indent="-203589" defTabSz="312170">
              <a:spcBef>
                <a:spcPts val="844"/>
              </a:spcBef>
              <a:defRPr sz="2736"/>
            </a:pPr>
            <a:r>
              <a:rPr sz="2200" dirty="0">
                <a:latin typeface="Candara" panose="020E0502030303020204" pitchFamily="34" charset="0"/>
              </a:rPr>
              <a:t>Therefore </a:t>
            </a:r>
            <a:r>
              <a:rPr sz="2200" dirty="0" err="1">
                <a:latin typeface="Candara" panose="020E0502030303020204" pitchFamily="34" charset="0"/>
              </a:rPr>
              <a:t>manipulabl</a:t>
            </a:r>
            <a:r>
              <a:rPr lang="en-GB" sz="2200" dirty="0">
                <a:latin typeface="Candara" panose="020E0502030303020204" pitchFamily="34" charset="0"/>
              </a:rPr>
              <a:t>e</a:t>
            </a:r>
            <a:endParaRPr sz="900" dirty="0">
              <a:latin typeface="Candara" panose="020E0502030303020204" pitchFamily="34" charset="0"/>
            </a:endParaRPr>
          </a:p>
          <a:p>
            <a:pPr marL="203589" indent="-203589" defTabSz="312170">
              <a:spcBef>
                <a:spcPts val="844"/>
              </a:spcBef>
              <a:defRPr sz="4560"/>
            </a:pPr>
            <a:r>
              <a:rPr sz="2800" dirty="0">
                <a:latin typeface="Candara" panose="020E0502030303020204" pitchFamily="34" charset="0"/>
              </a:rPr>
              <a:t>Weak sustainability</a:t>
            </a:r>
          </a:p>
          <a:p>
            <a:pPr marL="420751" lvl="1" indent="-203589" defTabSz="312170">
              <a:spcBef>
                <a:spcPts val="844"/>
              </a:spcBef>
              <a:defRPr sz="2736"/>
            </a:pPr>
            <a:r>
              <a:rPr sz="2200" dirty="0">
                <a:latin typeface="Candara" panose="020E0502030303020204" pitchFamily="34" charset="0"/>
              </a:rPr>
              <a:t>adding and subtracting capitals</a:t>
            </a:r>
            <a:endParaRPr lang="en-GB" sz="2200" dirty="0">
              <a:latin typeface="Candara" panose="020E0502030303020204" pitchFamily="34" charset="0"/>
            </a:endParaRPr>
          </a:p>
          <a:p>
            <a:pPr marL="420751" lvl="1" indent="-203589" defTabSz="312170">
              <a:spcBef>
                <a:spcPts val="844"/>
              </a:spcBef>
              <a:defRPr sz="2736"/>
            </a:pPr>
            <a:r>
              <a:rPr lang="en-US" sz="2200" dirty="0"/>
              <a:t>w</a:t>
            </a:r>
            <a:r>
              <a:rPr lang="en-US" sz="2200" dirty="0">
                <a:latin typeface="Candara" panose="020E0502030303020204" pitchFamily="34" charset="0"/>
              </a:rPr>
              <a:t>hat affects current welfare need not affect strong sustainability,  and vice versa</a:t>
            </a:r>
            <a:endParaRPr sz="2200" dirty="0">
              <a:latin typeface="Candara" panose="020E0502030303020204" pitchFamily="34" charset="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b="1" dirty="0"/>
              <a:t>Environmental product</a:t>
            </a:r>
            <a:r>
              <a:rPr lang="en-GB" sz="2800" dirty="0"/>
              <a:t>, theory</a:t>
            </a:r>
          </a:p>
          <a:p>
            <a:pPr>
              <a:lnSpc>
                <a:spcPct val="90000"/>
              </a:lnSpc>
            </a:pPr>
            <a:r>
              <a:rPr lang="en-GB" sz="2800" dirty="0"/>
              <a:t>… </a:t>
            </a:r>
            <a:r>
              <a:rPr lang="en-GB" sz="2800" b="1" dirty="0"/>
              <a:t>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746621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Office of National Statistics</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066800"/>
            <a:ext cx="7975996" cy="5143500"/>
          </a:xfrm>
          <a:prstGeom prst="rect">
            <a:avLst/>
          </a:prstGeom>
        </p:spPr>
        <p:txBody>
          <a:bodyPr/>
          <a:lstStyle/>
          <a:p>
            <a:r>
              <a:rPr lang="en-GB" sz="2800" dirty="0">
                <a:latin typeface="Candara" panose="020E0502030303020204" pitchFamily="34" charset="0"/>
              </a:rPr>
              <a:t>ONS publishes the UK Environmental Accounts and the UK Natural Capital Accounts</a:t>
            </a:r>
          </a:p>
          <a:p>
            <a:r>
              <a:rPr lang="en-GB" sz="2800" dirty="0">
                <a:latin typeface="Candara" panose="020E0502030303020204" pitchFamily="34" charset="0"/>
              </a:rPr>
              <a:t>Environmental Accounts</a:t>
            </a:r>
          </a:p>
          <a:p>
            <a:pPr lvl="1"/>
            <a:r>
              <a:rPr lang="en-GB" sz="2400" dirty="0"/>
              <a:t>Limited to emissions to air – no water, soil</a:t>
            </a:r>
          </a:p>
          <a:p>
            <a:pPr lvl="1"/>
            <a:r>
              <a:rPr lang="en-GB" sz="2400" dirty="0"/>
              <a:t>Heavy emphasis on energy and carbon dioxide – political priority, but ONS supposedly neutral</a:t>
            </a:r>
          </a:p>
          <a:p>
            <a:pPr lvl="1"/>
            <a:r>
              <a:rPr lang="en-GB" sz="2400" dirty="0"/>
              <a:t>Particulates, </a:t>
            </a:r>
            <a:r>
              <a:rPr lang="en-GB" sz="2400" b="1" dirty="0"/>
              <a:t>heavy metals</a:t>
            </a:r>
          </a:p>
          <a:p>
            <a:pPr lvl="1"/>
            <a:r>
              <a:rPr lang="en-GB" sz="2400" dirty="0"/>
              <a:t>Expenditure on environmental protection</a:t>
            </a:r>
          </a:p>
          <a:p>
            <a:pPr lvl="1"/>
            <a:r>
              <a:rPr lang="en-GB" sz="2400" b="1" dirty="0"/>
              <a:t>Environmental tax revenue</a:t>
            </a:r>
          </a:p>
          <a:p>
            <a:pPr lvl="1"/>
            <a:r>
              <a:rPr lang="en-GB" sz="2400" b="1" dirty="0"/>
              <a:t>Materials flow accounts</a:t>
            </a:r>
          </a:p>
          <a:p>
            <a:pPr lvl="1"/>
            <a:r>
              <a:rPr lang="en-GB" sz="2400" dirty="0"/>
              <a:t>No valuation</a:t>
            </a:r>
          </a:p>
          <a:p>
            <a:pPr lvl="1"/>
            <a:endParaRPr sz="2400" dirty="0">
              <a:latin typeface="Candara" panose="020E0502030303020204" pitchFamily="34" charset="0"/>
            </a:endParaRPr>
          </a:p>
        </p:txBody>
      </p:sp>
    </p:spTree>
    <p:extLst>
      <p:ext uri="{BB962C8B-B14F-4D97-AF65-F5344CB8AC3E}">
        <p14:creationId xmlns:p14="http://schemas.microsoft.com/office/powerpoint/2010/main" val="85930212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71"/>
            <a:ext cx="9144000" cy="30860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2800"/>
            <a:ext cx="9144000" cy="326286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400" y="4114800"/>
            <a:ext cx="2256216" cy="1692162"/>
          </a:xfrm>
          <a:prstGeom prst="rect">
            <a:avLst/>
          </a:prstGeom>
        </p:spPr>
      </p:pic>
    </p:spTree>
    <p:extLst>
      <p:ext uri="{BB962C8B-B14F-4D97-AF65-F5344CB8AC3E}">
        <p14:creationId xmlns:p14="http://schemas.microsoft.com/office/powerpoint/2010/main" val="425821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91600" cy="7051983"/>
          </a:xfrm>
          <a:prstGeom prst="rect">
            <a:avLst/>
          </a:prstGeom>
        </p:spPr>
      </p:pic>
    </p:spTree>
    <p:extLst>
      <p:ext uri="{BB962C8B-B14F-4D97-AF65-F5344CB8AC3E}">
        <p14:creationId xmlns:p14="http://schemas.microsoft.com/office/powerpoint/2010/main" val="521527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15039" y="368041"/>
            <a:ext cx="8229600" cy="5211763"/>
          </a:xfrm>
        </p:spPr>
        <p:txBody>
          <a:bodyPr>
            <a:noAutofit/>
          </a:bodyPr>
          <a:lstStyle/>
          <a:p>
            <a:pPr eaLnBrk="1" hangingPunct="1">
              <a:buNone/>
            </a:pPr>
            <a:r>
              <a:rPr lang="en-US" sz="2800" dirty="0">
                <a:latin typeface="Candara" panose="020E0502030303020204" pitchFamily="34" charset="0"/>
              </a:rPr>
              <a:t>0 Introduction</a:t>
            </a:r>
          </a:p>
          <a:p>
            <a:pPr eaLnBrk="1" hangingPunct="1">
              <a:buNone/>
            </a:pPr>
            <a:r>
              <a:rPr lang="en-US" sz="2800" dirty="0">
                <a:latin typeface="Candara" panose="020E0502030303020204" pitchFamily="34" charset="0"/>
              </a:rPr>
              <a:t>1 Social choice</a:t>
            </a:r>
          </a:p>
          <a:p>
            <a:pPr eaLnBrk="1" hangingPunct="1">
              <a:buNone/>
            </a:pPr>
            <a:r>
              <a:rPr lang="en-US" sz="2800" dirty="0">
                <a:latin typeface="Candara" panose="020E0502030303020204" pitchFamily="34" charset="0"/>
              </a:rPr>
              <a:t>2 Externalities and public goods</a:t>
            </a:r>
          </a:p>
          <a:p>
            <a:pPr eaLnBrk="1" hangingPunct="1">
              <a:buNone/>
            </a:pPr>
            <a:r>
              <a:rPr lang="en-US" sz="2800" dirty="0">
                <a:latin typeface="Candara" panose="020E0502030303020204" pitchFamily="34" charset="0"/>
              </a:rPr>
              <a:t>3 Decision analysis</a:t>
            </a:r>
          </a:p>
          <a:p>
            <a:pPr eaLnBrk="1" hangingPunct="1">
              <a:buNone/>
            </a:pPr>
            <a:r>
              <a:rPr lang="en-US" sz="2800" dirty="0">
                <a:latin typeface="Candara" panose="020E0502030303020204" pitchFamily="34" charset="0"/>
              </a:rPr>
              <a:t>4 Valuation: Aims and purpose</a:t>
            </a:r>
          </a:p>
          <a:p>
            <a:pPr eaLnBrk="1" hangingPunct="1">
              <a:buNone/>
            </a:pPr>
            <a:r>
              <a:rPr lang="en-US" sz="2800" dirty="0">
                <a:latin typeface="Candara" panose="020E0502030303020204" pitchFamily="34" charset="0"/>
              </a:rPr>
              <a:t>5 Valuation: Revealed preferences</a:t>
            </a:r>
          </a:p>
          <a:p>
            <a:pPr eaLnBrk="1" hangingPunct="1">
              <a:buNone/>
            </a:pPr>
            <a:r>
              <a:rPr lang="en-US" sz="2800" dirty="0">
                <a:latin typeface="Candara" panose="020E0502030303020204" pitchFamily="34" charset="0"/>
              </a:rPr>
              <a:t>6 Valuation: Stated preferences</a:t>
            </a:r>
          </a:p>
          <a:p>
            <a:pPr eaLnBrk="1" hangingPunct="1">
              <a:buNone/>
            </a:pPr>
            <a:r>
              <a:rPr lang="en-US" sz="2800" dirty="0">
                <a:latin typeface="Candara" panose="020E0502030303020204" pitchFamily="34" charset="0"/>
              </a:rPr>
              <a:t>7 Direct regulation</a:t>
            </a:r>
          </a:p>
          <a:p>
            <a:pPr eaLnBrk="1" hangingPunct="1">
              <a:buNone/>
            </a:pPr>
            <a:r>
              <a:rPr lang="en-US" sz="2800" dirty="0">
                <a:latin typeface="Candara" panose="020E0502030303020204" pitchFamily="34" charset="0"/>
              </a:rPr>
              <a:t>8 Market-based instruments</a:t>
            </a:r>
          </a:p>
          <a:p>
            <a:pPr eaLnBrk="1" hangingPunct="1">
              <a:buNone/>
            </a:pPr>
            <a:r>
              <a:rPr lang="en-US" sz="2800" dirty="0">
                <a:latin typeface="Candara" panose="020E0502030303020204" pitchFamily="34" charset="0"/>
              </a:rPr>
              <a:t>9 Complications with instruments</a:t>
            </a:r>
          </a:p>
          <a:p>
            <a:pPr eaLnBrk="1" hangingPunct="1">
              <a:buNone/>
            </a:pPr>
            <a:r>
              <a:rPr lang="en-US" sz="2800" dirty="0"/>
              <a:t>10 Growth and the environment</a:t>
            </a:r>
          </a:p>
          <a:p>
            <a:pPr eaLnBrk="1" hangingPunct="1">
              <a:buNone/>
            </a:pPr>
            <a:r>
              <a:rPr lang="en-US" b="1" dirty="0">
                <a:latin typeface="Candara" panose="020E0502030303020204" pitchFamily="34" charset="0"/>
              </a:rPr>
              <a:t>11 Green accounting</a:t>
            </a:r>
          </a:p>
        </p:txBody>
      </p:sp>
    </p:spTree>
    <p:extLst>
      <p:ext uri="{BB962C8B-B14F-4D97-AF65-F5344CB8AC3E}">
        <p14:creationId xmlns:p14="http://schemas.microsoft.com/office/powerpoint/2010/main" val="65579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345C52D-430A-4BA2-BAF9-B6934BAC2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 y="76199"/>
            <a:ext cx="8963378" cy="5948749"/>
          </a:xfrm>
          <a:prstGeom prst="rect">
            <a:avLst/>
          </a:prstGeom>
        </p:spPr>
      </p:pic>
    </p:spTree>
    <p:extLst>
      <p:ext uri="{BB962C8B-B14F-4D97-AF65-F5344CB8AC3E}">
        <p14:creationId xmlns:p14="http://schemas.microsoft.com/office/powerpoint/2010/main" val="92254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ext&#10;&#10;Description automatically generated">
            <a:extLst>
              <a:ext uri="{FF2B5EF4-FFF2-40B4-BE49-F238E27FC236}">
                <a16:creationId xmlns:a16="http://schemas.microsoft.com/office/drawing/2014/main" id="{D5AE6F4C-B3D7-47BD-BA53-AFF6FFFB3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4819410"/>
          </a:xfrm>
          <a:prstGeom prst="rect">
            <a:avLst/>
          </a:prstGeom>
        </p:spPr>
      </p:pic>
    </p:spTree>
    <p:extLst>
      <p:ext uri="{BB962C8B-B14F-4D97-AF65-F5344CB8AC3E}">
        <p14:creationId xmlns:p14="http://schemas.microsoft.com/office/powerpoint/2010/main" val="974669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30C196D-A509-4739-901E-46D8DEBB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4726188"/>
          </a:xfrm>
          <a:prstGeom prst="rect">
            <a:avLst/>
          </a:prstGeom>
        </p:spPr>
      </p:pic>
    </p:spTree>
    <p:extLst>
      <p:ext uri="{BB962C8B-B14F-4D97-AF65-F5344CB8AC3E}">
        <p14:creationId xmlns:p14="http://schemas.microsoft.com/office/powerpoint/2010/main" val="327210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ONS Natural Capital Accounts</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066800"/>
            <a:ext cx="7975996" cy="5143500"/>
          </a:xfrm>
          <a:prstGeom prst="rect">
            <a:avLst/>
          </a:prstGeom>
        </p:spPr>
        <p:txBody>
          <a:bodyPr/>
          <a:lstStyle/>
          <a:p>
            <a:r>
              <a:rPr lang="en-GB" sz="2800" dirty="0"/>
              <a:t>Annual value of services provided by nature for</a:t>
            </a:r>
          </a:p>
          <a:p>
            <a:pPr lvl="1"/>
            <a:r>
              <a:rPr lang="en-GB" sz="2400" dirty="0"/>
              <a:t>Provisioning</a:t>
            </a:r>
          </a:p>
          <a:p>
            <a:pPr lvl="2"/>
            <a:r>
              <a:rPr lang="en-GB" sz="2000" dirty="0"/>
              <a:t>Agriculture</a:t>
            </a:r>
          </a:p>
          <a:p>
            <a:pPr lvl="2"/>
            <a:r>
              <a:rPr lang="en-GB" sz="2000" dirty="0"/>
              <a:t>Fishing</a:t>
            </a:r>
          </a:p>
          <a:p>
            <a:pPr lvl="2"/>
            <a:r>
              <a:rPr lang="en-GB" sz="2000" dirty="0"/>
              <a:t>Timber</a:t>
            </a:r>
          </a:p>
          <a:p>
            <a:pPr lvl="2"/>
            <a:r>
              <a:rPr lang="en-GB" sz="2000" dirty="0"/>
              <a:t>Mining</a:t>
            </a:r>
          </a:p>
          <a:p>
            <a:pPr lvl="1"/>
            <a:r>
              <a:rPr lang="en-GB" sz="2400" dirty="0"/>
              <a:t>Regulating</a:t>
            </a:r>
          </a:p>
          <a:p>
            <a:pPr lvl="2"/>
            <a:r>
              <a:rPr lang="en-GB" sz="2000" dirty="0"/>
              <a:t>Carbon sequestration</a:t>
            </a:r>
          </a:p>
          <a:p>
            <a:pPr lvl="2"/>
            <a:r>
              <a:rPr lang="en-GB" sz="2000" dirty="0"/>
              <a:t>Air pollution removal</a:t>
            </a:r>
          </a:p>
          <a:p>
            <a:pPr lvl="2"/>
            <a:r>
              <a:rPr lang="en-GB" sz="2000" dirty="0"/>
              <a:t>Noise mitigation</a:t>
            </a:r>
          </a:p>
          <a:p>
            <a:pPr lvl="2"/>
            <a:r>
              <a:rPr lang="en-GB" sz="2000" dirty="0"/>
              <a:t>Cooling</a:t>
            </a:r>
          </a:p>
          <a:p>
            <a:pPr lvl="1"/>
            <a:r>
              <a:rPr lang="en-GB" sz="2400" dirty="0"/>
              <a:t>Culture</a:t>
            </a:r>
          </a:p>
          <a:p>
            <a:pPr lvl="2"/>
            <a:r>
              <a:rPr lang="en-GB" sz="2000" dirty="0"/>
              <a:t>Recreation</a:t>
            </a:r>
          </a:p>
          <a:p>
            <a:pPr lvl="2"/>
            <a:r>
              <a:rPr lang="en-GB" sz="2000" dirty="0"/>
              <a:t>House prices</a:t>
            </a:r>
          </a:p>
          <a:p>
            <a:pPr lvl="1"/>
            <a:endParaRPr sz="2400" dirty="0">
              <a:latin typeface="Candara" panose="020E0502030303020204" pitchFamily="34" charset="0"/>
            </a:endParaRPr>
          </a:p>
        </p:txBody>
      </p:sp>
    </p:spTree>
    <p:extLst>
      <p:ext uri="{BB962C8B-B14F-4D97-AF65-F5344CB8AC3E}">
        <p14:creationId xmlns:p14="http://schemas.microsoft.com/office/powerpoint/2010/main" val="113572236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15400" cy="6992221"/>
          </a:xfrm>
          <a:prstGeom prst="rect">
            <a:avLst/>
          </a:prstGeom>
        </p:spPr>
      </p:pic>
    </p:spTree>
    <p:extLst>
      <p:ext uri="{BB962C8B-B14F-4D97-AF65-F5344CB8AC3E}">
        <p14:creationId xmlns:p14="http://schemas.microsoft.com/office/powerpoint/2010/main" val="208675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91600" cy="7051983"/>
          </a:xfrm>
          <a:prstGeom prst="rect">
            <a:avLst/>
          </a:prstGeom>
        </p:spPr>
      </p:pic>
    </p:spTree>
    <p:extLst>
      <p:ext uri="{BB962C8B-B14F-4D97-AF65-F5344CB8AC3E}">
        <p14:creationId xmlns:p14="http://schemas.microsoft.com/office/powerpoint/2010/main" val="948919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8610600" cy="7060692"/>
          </a:xfrm>
          <a:prstGeom prst="rect">
            <a:avLst/>
          </a:prstGeom>
        </p:spPr>
      </p:pic>
    </p:spTree>
    <p:extLst>
      <p:ext uri="{BB962C8B-B14F-4D97-AF65-F5344CB8AC3E}">
        <p14:creationId xmlns:p14="http://schemas.microsoft.com/office/powerpoint/2010/main" val="2828327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8633832" cy="7079742"/>
          </a:xfrm>
          <a:prstGeom prst="rect">
            <a:avLst/>
          </a:prstGeom>
        </p:spPr>
      </p:pic>
    </p:spTree>
    <p:extLst>
      <p:ext uri="{BB962C8B-B14F-4D97-AF65-F5344CB8AC3E}">
        <p14:creationId xmlns:p14="http://schemas.microsoft.com/office/powerpoint/2010/main" val="1593510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b="1"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1003444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sz="3600" dirty="0">
                <a:latin typeface="Candara" panose="020E0502030303020204" pitchFamily="34" charset="0"/>
              </a:rPr>
              <a:t>Genuine Saving</a:t>
            </a:r>
            <a:r>
              <a:rPr lang="en-GB" sz="3600" dirty="0">
                <a:latin typeface="Candara" panose="020E0502030303020204" pitchFamily="34" charset="0"/>
              </a:rPr>
              <a:t>s</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228600" y="1143000"/>
            <a:ext cx="8686800" cy="5143500"/>
          </a:xfrm>
          <a:prstGeom prst="rect">
            <a:avLst/>
          </a:prstGeom>
        </p:spPr>
        <p:txBody>
          <a:bodyPr/>
          <a:lstStyle/>
          <a:p>
            <a:r>
              <a:rPr sz="2800" i="1" dirty="0">
                <a:latin typeface="Candara" panose="020E0502030303020204" pitchFamily="34" charset="0"/>
              </a:rPr>
              <a:t>aka</a:t>
            </a:r>
            <a:r>
              <a:rPr sz="2800" dirty="0">
                <a:latin typeface="Candara" panose="020E0502030303020204" pitchFamily="34" charset="0"/>
              </a:rPr>
              <a:t> Adjusted Net Saving</a:t>
            </a:r>
            <a:r>
              <a:rPr lang="en-GB" sz="2800" dirty="0">
                <a:latin typeface="Candara" panose="020E0502030303020204" pitchFamily="34" charset="0"/>
              </a:rPr>
              <a:t>s</a:t>
            </a:r>
            <a:endParaRPr sz="2800" dirty="0">
              <a:latin typeface="Candara" panose="020E0502030303020204" pitchFamily="34" charset="0"/>
            </a:endParaRPr>
          </a:p>
          <a:p>
            <a:r>
              <a:rPr sz="2800" dirty="0">
                <a:latin typeface="Candara" panose="020E0502030303020204" pitchFamily="34" charset="0"/>
              </a:rPr>
              <a:t>World Bank’s sustainability measure</a:t>
            </a:r>
            <a:endParaRPr lang="en-GB" sz="2800" dirty="0">
              <a:latin typeface="Candara" panose="020E0502030303020204" pitchFamily="34" charset="0"/>
            </a:endParaRPr>
          </a:p>
          <a:p>
            <a:r>
              <a:rPr lang="en-GB" sz="2800" dirty="0"/>
              <a:t>GS = Net investment in manufactured capital</a:t>
            </a:r>
          </a:p>
          <a:p>
            <a:pPr lvl="2">
              <a:buFontTx/>
              <a:buChar char="-"/>
            </a:pPr>
            <a:r>
              <a:rPr lang="en-GB" sz="2800" dirty="0"/>
              <a:t>Net depreciation of natural capital</a:t>
            </a:r>
          </a:p>
          <a:p>
            <a:pPr marL="0" indent="0">
              <a:buNone/>
            </a:pPr>
            <a:r>
              <a:rPr lang="en-GB" sz="2800" dirty="0">
                <a:latin typeface="Candara" panose="020E0502030303020204" pitchFamily="34" charset="0"/>
              </a:rPr>
              <a:t>	+ </a:t>
            </a:r>
            <a:r>
              <a:rPr lang="en-GB" sz="2800" dirty="0"/>
              <a:t>Net investment in human capital</a:t>
            </a:r>
          </a:p>
          <a:p>
            <a:pPr marL="0" indent="0">
              <a:buNone/>
            </a:pPr>
            <a:r>
              <a:rPr lang="en-GB" sz="2800" dirty="0"/>
              <a:t>GS(t) = EDP(t+1) - C(t+1) – (EDP(t) - C(t)) = </a:t>
            </a:r>
            <a:r>
              <a:rPr lang="el-GR" sz="2800" dirty="0"/>
              <a:t>Δ</a:t>
            </a:r>
            <a:r>
              <a:rPr lang="en-GB" sz="2800" dirty="0"/>
              <a:t>EDP(t) - </a:t>
            </a:r>
            <a:r>
              <a:rPr lang="el-GR" sz="2800" dirty="0"/>
              <a:t>Δ</a:t>
            </a:r>
            <a:r>
              <a:rPr lang="en-GB" sz="2800" dirty="0"/>
              <a:t>C(t)</a:t>
            </a:r>
          </a:p>
          <a:p>
            <a:r>
              <a:rPr lang="en-US" sz="2800" dirty="0"/>
              <a:t>Measures investment in future consumption</a:t>
            </a:r>
          </a:p>
          <a:p>
            <a:pPr lvl="1"/>
            <a:r>
              <a:rPr lang="en-US" dirty="0"/>
              <a:t>Explicitly about capital, wealth</a:t>
            </a:r>
          </a:p>
          <a:p>
            <a:r>
              <a:rPr lang="en-US" sz="2800" dirty="0"/>
              <a:t>GS &lt; 0 is </a:t>
            </a:r>
            <a:r>
              <a:rPr lang="en-US" sz="2800" b="1" dirty="0"/>
              <a:t>unsustainable</a:t>
            </a:r>
          </a:p>
          <a:p>
            <a:r>
              <a:rPr lang="en-US" sz="2800" dirty="0"/>
              <a:t>GS ≥ 0 is weakly sustainable</a:t>
            </a:r>
          </a:p>
          <a:p>
            <a:endParaRPr lang="en-GB" sz="2800" dirty="0"/>
          </a:p>
          <a:p>
            <a:pPr marL="914400" lvl="2" indent="0">
              <a:buNone/>
            </a:pPr>
            <a:endParaRPr lang="en-GB" sz="2800" dirty="0"/>
          </a:p>
          <a:p>
            <a:pPr marL="914400" lvl="2" indent="0">
              <a:buNone/>
            </a:pPr>
            <a:endParaRPr lang="en-GB" sz="2800" dirty="0"/>
          </a:p>
        </p:txBody>
      </p:sp>
      <p:pic>
        <p:nvPicPr>
          <p:cNvPr id="3" name="Picture 2" descr="A person wearing glasses and smiling at the camera&#10;&#10;Description automatically generated">
            <a:extLst>
              <a:ext uri="{FF2B5EF4-FFF2-40B4-BE49-F238E27FC236}">
                <a16:creationId xmlns:a16="http://schemas.microsoft.com/office/drawing/2014/main" id="{48C6CA3E-6D58-48D7-B943-65559FB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968" y="85966"/>
            <a:ext cx="1905000" cy="190500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b="1" dirty="0">
                <a:latin typeface="Candara" panose="020E0502030303020204" pitchFamily="34" charset="0"/>
              </a:rPr>
              <a:t>GDP and its discontents</a:t>
            </a: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3661504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GS = – net investment in       manufactured capital…"/>
          <p:cNvSpPr txBox="1"/>
          <p:nvPr/>
        </p:nvSpPr>
        <p:spPr>
          <a:xfrm>
            <a:off x="533400" y="457200"/>
            <a:ext cx="8001000" cy="514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GS =	net investment in</a:t>
            </a:r>
            <a:r>
              <a:rPr lang="en-GB" sz="3200" dirty="0">
                <a:latin typeface="Candara" panose="020E0502030303020204" pitchFamily="34" charset="0"/>
              </a:rPr>
              <a:t> </a:t>
            </a:r>
            <a:r>
              <a:rPr sz="3200" dirty="0">
                <a:latin typeface="Candara" panose="020E0502030303020204" pitchFamily="34" charset="0"/>
              </a:rPr>
              <a:t>manufactured capital</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C00000"/>
                </a:solidFill>
                <a:latin typeface="Candara" panose="020E0502030303020204" pitchFamily="34" charset="0"/>
              </a:rPr>
              <a:t>– net depreciation of natural capital</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00B050"/>
                </a:solidFill>
                <a:latin typeface="Candara" panose="020E0502030303020204" pitchFamily="34" charset="0"/>
              </a:rPr>
              <a:t>+ </a:t>
            </a:r>
            <a:r>
              <a:rPr lang="en-GB" sz="3200" dirty="0">
                <a:solidFill>
                  <a:srgbClr val="00B050"/>
                </a:solidFill>
                <a:latin typeface="Candara" panose="020E0502030303020204" pitchFamily="34" charset="0"/>
              </a:rPr>
              <a:t>net </a:t>
            </a:r>
            <a:r>
              <a:rPr sz="3200" dirty="0">
                <a:solidFill>
                  <a:srgbClr val="00B050"/>
                </a:solidFill>
                <a:latin typeface="Candara" panose="020E0502030303020204" pitchFamily="34" charset="0"/>
              </a:rPr>
              <a:t>investment in human capital</a:t>
            </a:r>
          </a:p>
        </p:txBody>
      </p:sp>
    </p:spTree>
    <p:extLst>
      <p:ext uri="{BB962C8B-B14F-4D97-AF65-F5344CB8AC3E}">
        <p14:creationId xmlns:p14="http://schemas.microsoft.com/office/powerpoint/2010/main" val="257988044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GS = – net investment in       manufactured capital…"/>
          <p:cNvSpPr txBox="1"/>
          <p:nvPr/>
        </p:nvSpPr>
        <p:spPr>
          <a:xfrm>
            <a:off x="571500" y="857250"/>
            <a:ext cx="8001000" cy="514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GS =	</a:t>
            </a:r>
            <a:r>
              <a:rPr sz="3200" dirty="0">
                <a:solidFill>
                  <a:srgbClr val="000000"/>
                </a:solidFill>
                <a:latin typeface="Candara" panose="020E0502030303020204" pitchFamily="34" charset="0"/>
              </a:rPr>
              <a:t>–</a:t>
            </a:r>
            <a:r>
              <a:rPr sz="3200" dirty="0">
                <a:latin typeface="Candara" panose="020E0502030303020204" pitchFamily="34" charset="0"/>
              </a:rPr>
              <a:t> net investment in manufactured capital</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C00000"/>
                </a:solidFill>
                <a:latin typeface="Candara" panose="020E0502030303020204" pitchFamily="34" charset="0"/>
              </a:rPr>
              <a:t>– extraction of some fossil fuels and</a:t>
            </a:r>
            <a:r>
              <a:rPr lang="en-GB" sz="3200" dirty="0">
                <a:solidFill>
                  <a:srgbClr val="C00000"/>
                </a:solidFill>
                <a:latin typeface="Candara" panose="020E0502030303020204" pitchFamily="34" charset="0"/>
              </a:rPr>
              <a:t> 			</a:t>
            </a:r>
            <a:r>
              <a:rPr sz="3200" dirty="0">
                <a:solidFill>
                  <a:srgbClr val="C00000"/>
                </a:solidFill>
                <a:latin typeface="Candara" panose="020E0502030303020204" pitchFamily="34" charset="0"/>
              </a:rPr>
              <a:t>minerals, and forests</a:t>
            </a:r>
            <a:br>
              <a:rPr sz="3200" dirty="0">
                <a:solidFill>
                  <a:srgbClr val="C00000"/>
                </a:solidFill>
                <a:latin typeface="Candara" panose="020E0502030303020204" pitchFamily="34" charset="0"/>
              </a:rPr>
            </a:br>
            <a:r>
              <a:rPr sz="3200" dirty="0">
                <a:solidFill>
                  <a:srgbClr val="C00000"/>
                </a:solidFill>
                <a:latin typeface="Candara" panose="020E0502030303020204" pitchFamily="34" charset="0"/>
              </a:rPr>
              <a:t>	– $20/ton emitted carbon</a:t>
            </a:r>
            <a:br>
              <a:rPr sz="3200" dirty="0">
                <a:solidFill>
                  <a:srgbClr val="C00000"/>
                </a:solidFill>
                <a:latin typeface="Candara" panose="020E0502030303020204" pitchFamily="34" charset="0"/>
              </a:rPr>
            </a:br>
            <a:r>
              <a:rPr sz="3200" dirty="0">
                <a:solidFill>
                  <a:srgbClr val="C00000"/>
                </a:solidFill>
                <a:latin typeface="Candara" panose="020E0502030303020204" pitchFamily="34" charset="0"/>
              </a:rPr>
              <a:t>	– health damage costs of PM</a:t>
            </a:r>
            <a:r>
              <a:rPr sz="3200" baseline="-5999" dirty="0">
                <a:solidFill>
                  <a:srgbClr val="C00000"/>
                </a:solidFill>
                <a:latin typeface="Candara" panose="020E0502030303020204" pitchFamily="34" charset="0"/>
              </a:rPr>
              <a:t>10</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00B050"/>
                </a:solidFill>
                <a:latin typeface="Candara" panose="020E0502030303020204" pitchFamily="34" charset="0"/>
              </a:rPr>
              <a:t>+ education spending (cap </a:t>
            </a:r>
            <a:r>
              <a:rPr sz="3200" i="1" dirty="0">
                <a:solidFill>
                  <a:srgbClr val="00B050"/>
                </a:solidFill>
                <a:latin typeface="Candara" panose="020E0502030303020204" pitchFamily="34" charset="0"/>
              </a:rPr>
              <a:t>and</a:t>
            </a:r>
            <a:r>
              <a:rPr sz="3200" dirty="0">
                <a:solidFill>
                  <a:srgbClr val="00B050"/>
                </a:solidFill>
                <a:latin typeface="Candara" panose="020E0502030303020204" pitchFamily="34" charset="0"/>
              </a:rPr>
              <a:t> op)</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All (dragged) 1.pdf" descr="All (dragged) 1.pdf"/>
          <p:cNvPicPr>
            <a:picLocks noChangeAspect="1"/>
          </p:cNvPicPr>
          <p:nvPr/>
        </p:nvPicPr>
        <p:blipFill>
          <a:blip r:embed="rId3"/>
          <a:srcRect l="17738" t="13685" r="17348" b="55962"/>
          <a:stretch>
            <a:fillRect/>
          </a:stretch>
        </p:blipFill>
        <p:spPr>
          <a:xfrm>
            <a:off x="571501" y="678656"/>
            <a:ext cx="8164086" cy="5491759"/>
          </a:xfrm>
          <a:prstGeom prst="rect">
            <a:avLst/>
          </a:prstGeom>
          <a:ln w="12700">
            <a:miter lim="400000"/>
          </a:ln>
        </p:spPr>
      </p:pic>
      <p:sp>
        <p:nvSpPr>
          <p:cNvPr id="612" name="Rectangle"/>
          <p:cNvSpPr/>
          <p:nvPr/>
        </p:nvSpPr>
        <p:spPr>
          <a:xfrm>
            <a:off x="2669976" y="1160859"/>
            <a:ext cx="6063258" cy="4920258"/>
          </a:xfrm>
          <a:prstGeom prst="rect">
            <a:avLst/>
          </a:prstGeom>
          <a:solidFill>
            <a:srgbClr val="FFFFFF"/>
          </a:solidFill>
          <a:ln w="12700">
            <a:miter lim="400000"/>
          </a:ln>
        </p:spPr>
        <p:txBody>
          <a:bodyPr lIns="35719" tIns="35719" rIns="35719" bIns="35719" anchor="ctr"/>
          <a:lstStyle/>
          <a:p>
            <a:pPr>
              <a:defRPr sz="2800">
                <a:effectLst>
                  <a:outerShdw blurRad="38100" dist="12700" dir="5400000" rotWithShape="0">
                    <a:srgbClr val="000000">
                      <a:alpha val="50000"/>
                    </a:srgbClr>
                  </a:outerShdw>
                </a:effectLst>
              </a:defRPr>
            </a:pPr>
            <a:endParaRPr sz="1969"/>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40488 0.000122" pathEditMode="relative">
                                      <p:cBhvr>
                                        <p:cTn id="6" dur="250" fill="hold"/>
                                        <p:tgtEl>
                                          <p:spTgt spid="6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140488 0.000122 L 0.321667 0.000651" pathEditMode="relative">
                                      <p:cBhvr>
                                        <p:cTn id="10" dur="250" fill="hold"/>
                                        <p:tgtEl>
                                          <p:spTgt spid="61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321667 0.000651 L 0.476074 0.001953" pathEditMode="relative">
                                      <p:cBhvr>
                                        <p:cTn id="14" dur="250" fill="hold"/>
                                        <p:tgtEl>
                                          <p:spTgt spid="61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476074 0.001953 L 0.661610 0.000651" pathEditMode="relative">
                                      <p:cBhvr>
                                        <p:cTn id="18" dur="250" fill="hold"/>
                                        <p:tgtEl>
                                          <p:spTgt spid="6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 name="DietzNeumayer2006 (dragged).pdf" descr="DietzNeumayer2006 (dragged).pdf"/>
          <p:cNvPicPr>
            <a:picLocks noChangeAspect="1"/>
          </p:cNvPicPr>
          <p:nvPr/>
        </p:nvPicPr>
        <p:blipFill>
          <a:blip r:embed="rId3"/>
          <a:srcRect l="19407" t="13141" r="17391" b="56571"/>
          <a:stretch>
            <a:fillRect/>
          </a:stretch>
        </p:blipFill>
        <p:spPr>
          <a:xfrm>
            <a:off x="375047" y="446798"/>
            <a:ext cx="8393907" cy="5840016"/>
          </a:xfrm>
          <a:prstGeom prst="rect">
            <a:avLst/>
          </a:prstGeom>
          <a:ln w="12700">
            <a:miter lim="400000"/>
          </a:ln>
        </p:spPr>
      </p:pic>
      <p:sp>
        <p:nvSpPr>
          <p:cNvPr id="617" name="Line"/>
          <p:cNvSpPr/>
          <p:nvPr/>
        </p:nvSpPr>
        <p:spPr>
          <a:xfrm>
            <a:off x="250262" y="2512652"/>
            <a:ext cx="8599824" cy="10"/>
          </a:xfrm>
          <a:prstGeom prst="line">
            <a:avLst/>
          </a:prstGeom>
          <a:ln w="25400">
            <a:solidFill>
              <a:srgbClr val="FF9300"/>
            </a:solidFill>
            <a:miter lim="400000"/>
          </a:ln>
        </p:spPr>
        <p:txBody>
          <a:bodyPr lIns="35719" tIns="35719" rIns="35719" bIns="35719" anchor="ctr"/>
          <a:lstStyle/>
          <a:p>
            <a:pPr defTabSz="321457">
              <a:defRPr sz="1200">
                <a:solidFill>
                  <a:srgbClr val="000000"/>
                </a:solidFill>
                <a:latin typeface="Helvetica"/>
                <a:ea typeface="Helvetica"/>
                <a:cs typeface="Helvetica"/>
                <a:sym typeface="Helvetica"/>
              </a:defRPr>
            </a:pPr>
            <a:endParaRPr sz="844"/>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5993038"/>
          </a:xfrm>
          <a:prstGeom prst="rect">
            <a:avLst/>
          </a:prstGeom>
        </p:spPr>
      </p:pic>
      <p:sp>
        <p:nvSpPr>
          <p:cNvPr id="4" name="TextBox 3"/>
          <p:cNvSpPr txBox="1"/>
          <p:nvPr/>
        </p:nvSpPr>
        <p:spPr>
          <a:xfrm>
            <a:off x="3200400" y="5993038"/>
            <a:ext cx="3602268" cy="461665"/>
          </a:xfrm>
          <a:prstGeom prst="rect">
            <a:avLst/>
          </a:prstGeom>
          <a:noFill/>
        </p:spPr>
        <p:txBody>
          <a:bodyPr wrap="none" rtlCol="0">
            <a:spAutoFit/>
          </a:bodyPr>
          <a:lstStyle/>
          <a:p>
            <a:r>
              <a:rPr lang="en-GB" dirty="0">
                <a:latin typeface="Candara" panose="020E0502030303020204" pitchFamily="34" charset="0"/>
              </a:rPr>
              <a:t>Adjusted net savings, 2016</a:t>
            </a:r>
          </a:p>
        </p:txBody>
      </p:sp>
    </p:spTree>
    <p:extLst>
      <p:ext uri="{BB962C8B-B14F-4D97-AF65-F5344CB8AC3E}">
        <p14:creationId xmlns:p14="http://schemas.microsoft.com/office/powerpoint/2010/main" val="3568695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1" name="1245702_28003278.tiff" descr="1245702_28003278.tiff"/>
          <p:cNvPicPr>
            <a:picLocks noChangeAspect="1"/>
          </p:cNvPicPr>
          <p:nvPr/>
        </p:nvPicPr>
        <p:blipFill>
          <a:blip r:embed="rId3">
            <a:alphaModFix amt="50000"/>
          </a:blip>
          <a:stretch>
            <a:fillRect/>
          </a:stretch>
        </p:blipFill>
        <p:spPr>
          <a:xfrm>
            <a:off x="-955477" y="0"/>
            <a:ext cx="10813852" cy="6858000"/>
          </a:xfrm>
          <a:prstGeom prst="rect">
            <a:avLst/>
          </a:prstGeom>
          <a:ln w="12700">
            <a:miter lim="400000"/>
          </a:ln>
        </p:spPr>
      </p:pic>
      <p:sp>
        <p:nvSpPr>
          <p:cNvPr id="622" name="What’s missing?"/>
          <p:cNvSpPr txBox="1">
            <a:spLocks noGrp="1"/>
          </p:cNvSpPr>
          <p:nvPr>
            <p:ph type="title"/>
          </p:nvPr>
        </p:nvSpPr>
        <p:spPr>
          <a:prstGeom prst="rect">
            <a:avLst/>
          </a:prstGeom>
        </p:spPr>
        <p:txBody>
          <a:bodyPr/>
          <a:lstStyle/>
          <a:p>
            <a:r>
              <a:rPr dirty="0"/>
              <a:t>What’s missing?</a:t>
            </a:r>
          </a:p>
        </p:txBody>
      </p:sp>
      <p:sp>
        <p:nvSpPr>
          <p:cNvPr id="623" name="Natural capital…"/>
          <p:cNvSpPr txBox="1">
            <a:spLocks noGrp="1"/>
          </p:cNvSpPr>
          <p:nvPr>
            <p:ph type="body" sz="half" idx="1"/>
          </p:nvPr>
        </p:nvSpPr>
        <p:spPr>
          <a:xfrm>
            <a:off x="-152400" y="798487"/>
            <a:ext cx="9448800" cy="4876800"/>
          </a:xfrm>
          <a:prstGeom prst="rect">
            <a:avLst/>
          </a:prstGeom>
        </p:spPr>
        <p:txBody>
          <a:bodyPr/>
          <a:lstStyle/>
          <a:p>
            <a:pPr marL="188320" indent="-188320" defTabSz="303956">
              <a:spcBef>
                <a:spcPts val="773"/>
              </a:spcBef>
              <a:defRPr sz="4218"/>
            </a:pPr>
            <a:r>
              <a:rPr sz="2800" dirty="0"/>
              <a:t>Natural capital</a:t>
            </a:r>
          </a:p>
          <a:p>
            <a:pPr marL="393159" lvl="1" indent="-181713" defTabSz="303956">
              <a:spcBef>
                <a:spcPts val="773"/>
              </a:spcBef>
              <a:defRPr sz="2442"/>
            </a:pPr>
            <a:r>
              <a:rPr sz="2400" dirty="0"/>
              <a:t>Fisheries</a:t>
            </a:r>
          </a:p>
          <a:p>
            <a:pPr marL="393159" lvl="1" indent="-181713" defTabSz="303956">
              <a:spcBef>
                <a:spcPts val="773"/>
              </a:spcBef>
              <a:defRPr sz="2442"/>
            </a:pPr>
            <a:r>
              <a:rPr sz="2400" dirty="0"/>
              <a:t>Soil erosion</a:t>
            </a:r>
          </a:p>
          <a:p>
            <a:pPr marL="393159" lvl="1" indent="-181713" defTabSz="303956">
              <a:spcBef>
                <a:spcPts val="773"/>
              </a:spcBef>
              <a:defRPr sz="2442"/>
            </a:pPr>
            <a:r>
              <a:rPr sz="2400" dirty="0"/>
              <a:t>Water pollution</a:t>
            </a:r>
          </a:p>
          <a:p>
            <a:pPr marL="393159" lvl="1" indent="-181713" defTabSz="303956">
              <a:spcBef>
                <a:spcPts val="773"/>
              </a:spcBef>
              <a:defRPr sz="2442"/>
            </a:pPr>
            <a:r>
              <a:rPr sz="2400" dirty="0"/>
              <a:t>Diamonds</a:t>
            </a:r>
          </a:p>
          <a:p>
            <a:pPr marL="393159" lvl="1" indent="-181713" defTabSz="303956">
              <a:spcBef>
                <a:spcPts val="773"/>
              </a:spcBef>
              <a:defRPr sz="2442"/>
            </a:pPr>
            <a:r>
              <a:rPr sz="2400" dirty="0"/>
              <a:t>… </a:t>
            </a:r>
          </a:p>
          <a:p>
            <a:pPr marL="393159" lvl="1" indent="-181713" defTabSz="303956">
              <a:spcBef>
                <a:spcPts val="773"/>
              </a:spcBef>
              <a:defRPr sz="2442"/>
            </a:pPr>
            <a:r>
              <a:rPr lang="en-GB" sz="2400" i="1" dirty="0"/>
              <a:t>b</a:t>
            </a:r>
            <a:r>
              <a:rPr sz="2400" i="1" dirty="0" err="1"/>
              <a:t>ut</a:t>
            </a:r>
            <a:r>
              <a:rPr sz="2400" dirty="0"/>
              <a:t> Wealth Accounting &amp; Valuation for Ecosystem Services (WAVES) </a:t>
            </a:r>
          </a:p>
          <a:p>
            <a:pPr marL="188320" indent="-188320" defTabSz="303956">
              <a:spcBef>
                <a:spcPts val="773"/>
              </a:spcBef>
              <a:defRPr sz="4218"/>
            </a:pPr>
            <a:r>
              <a:rPr sz="2400" dirty="0"/>
              <a:t>Human capital</a:t>
            </a:r>
          </a:p>
          <a:p>
            <a:pPr marL="393159" lvl="1" indent="-181713" defTabSz="303956">
              <a:spcBef>
                <a:spcPts val="773"/>
              </a:spcBef>
              <a:defRPr sz="2442"/>
            </a:pPr>
            <a:r>
              <a:rPr sz="2400" dirty="0"/>
              <a:t>Depreciation (death)</a:t>
            </a:r>
          </a:p>
          <a:p>
            <a:pPr marL="393159" lvl="1" indent="-181713" defTabSz="303956">
              <a:spcBef>
                <a:spcPts val="773"/>
              </a:spcBef>
              <a:defRPr sz="2442"/>
            </a:pPr>
            <a:r>
              <a:rPr sz="2400" dirty="0"/>
              <a:t>… </a:t>
            </a:r>
          </a:p>
          <a:p>
            <a:pPr marL="188320" indent="-188320" defTabSz="303956">
              <a:spcBef>
                <a:spcPts val="773"/>
              </a:spcBef>
              <a:defRPr sz="4218"/>
            </a:pPr>
            <a:r>
              <a:rPr sz="2400" dirty="0"/>
              <a:t>Social capital</a:t>
            </a:r>
          </a:p>
          <a:p>
            <a:pPr marL="188320" indent="-188320" defTabSz="303956">
              <a:spcBef>
                <a:spcPts val="773"/>
              </a:spcBef>
              <a:defRPr sz="4218"/>
            </a:pPr>
            <a:r>
              <a:rPr sz="2400" dirty="0"/>
              <a:t>Investment </a:t>
            </a:r>
            <a:r>
              <a:rPr sz="2400" i="1" dirty="0" err="1"/>
              <a:t>effic</a:t>
            </a:r>
            <a:r>
              <a:rPr lang="en-GB" sz="2400" i="1" dirty="0"/>
              <a:t>a</a:t>
            </a:r>
            <a:r>
              <a:rPr sz="2400" i="1" dirty="0"/>
              <a:t>cy</a:t>
            </a:r>
          </a:p>
        </p:txBody>
      </p:sp>
      <p:sp>
        <p:nvSpPr>
          <p:cNvPr id="624" name="Slide Number"/>
          <p:cNvSpPr txBox="1">
            <a:spLocks noGrp="1"/>
          </p:cNvSpPr>
          <p:nvPr>
            <p:ph type="sldNum" sz="quarter" idx="2"/>
          </p:nvPr>
        </p:nvSpPr>
        <p:spPr>
          <a:xfrm>
            <a:off x="8744665" y="6473774"/>
            <a:ext cx="253961" cy="25028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b="1" dirty="0"/>
              <a:t>Alternative indicators</a:t>
            </a:r>
          </a:p>
          <a:p>
            <a:pPr lvl="1">
              <a:lnSpc>
                <a:spcPct val="90000"/>
              </a:lnSpc>
            </a:pPr>
            <a:r>
              <a:rPr lang="en-GB" sz="2400" b="1"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327412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Alternative indicators</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381000" y="1143000"/>
            <a:ext cx="8166497" cy="5143500"/>
          </a:xfrm>
          <a:prstGeom prst="rect">
            <a:avLst/>
          </a:prstGeom>
        </p:spPr>
        <p:txBody>
          <a:bodyPr/>
          <a:lstStyle/>
          <a:p>
            <a:r>
              <a:rPr lang="en-GB" sz="2800" dirty="0">
                <a:latin typeface="Candara" panose="020E0502030303020204" pitchFamily="34" charset="0"/>
              </a:rPr>
              <a:t>Human development index</a:t>
            </a:r>
          </a:p>
          <a:p>
            <a:pPr lvl="1"/>
            <a:r>
              <a:rPr lang="en-GB" sz="2400" dirty="0"/>
              <a:t>GDP per capita</a:t>
            </a:r>
          </a:p>
          <a:p>
            <a:pPr lvl="1"/>
            <a:r>
              <a:rPr lang="en-GB" sz="2400" dirty="0">
                <a:latin typeface="Candara" panose="020E0502030303020204" pitchFamily="34" charset="0"/>
              </a:rPr>
              <a:t>Life expectancy at birth</a:t>
            </a:r>
          </a:p>
          <a:p>
            <a:pPr lvl="1"/>
            <a:r>
              <a:rPr lang="en-GB" sz="2400" dirty="0"/>
              <a:t>Adult literacy rate (2/3), enrolment rate (1/3)</a:t>
            </a:r>
          </a:p>
          <a:p>
            <a:pPr lvl="1"/>
            <a:r>
              <a:rPr lang="en-GB" sz="2400" dirty="0">
                <a:latin typeface="Candara" panose="020E0502030303020204" pitchFamily="34" charset="0"/>
              </a:rPr>
              <a:t>Scale from zero to one</a:t>
            </a:r>
          </a:p>
          <a:p>
            <a:pPr lvl="1"/>
            <a:r>
              <a:rPr lang="en-GB" sz="2400" dirty="0"/>
              <a:t>Average</a:t>
            </a:r>
          </a:p>
          <a:p>
            <a:r>
              <a:rPr lang="en-GB" sz="2800" dirty="0">
                <a:latin typeface="Candara" panose="020E0502030303020204" pitchFamily="34" charset="0"/>
              </a:rPr>
              <a:t>Ecologic</a:t>
            </a:r>
            <a:r>
              <a:rPr lang="en-GB" sz="2800" dirty="0"/>
              <a:t>al Footprint</a:t>
            </a:r>
          </a:p>
          <a:p>
            <a:pPr lvl="1"/>
            <a:r>
              <a:rPr lang="en-GB" sz="2400" dirty="0"/>
              <a:t>Strong sustainability</a:t>
            </a:r>
          </a:p>
          <a:p>
            <a:r>
              <a:rPr lang="en-GB" sz="2800" dirty="0"/>
              <a:t>Happy Planet Index</a:t>
            </a:r>
          </a:p>
          <a:p>
            <a:pPr lvl="1"/>
            <a:r>
              <a:rPr lang="en-GB" sz="2400" dirty="0"/>
              <a:t>Life Satisfaction x Life Expectancy / Ecological Footprint</a:t>
            </a:r>
          </a:p>
          <a:p>
            <a:pPr lvl="1"/>
            <a:r>
              <a:rPr lang="en-GB" sz="2400" dirty="0"/>
              <a:t>(2.7-8.0) x (44-75) / (0.02-100)</a:t>
            </a:r>
          </a:p>
        </p:txBody>
      </p:sp>
    </p:spTree>
    <p:extLst>
      <p:ext uri="{BB962C8B-B14F-4D97-AF65-F5344CB8AC3E}">
        <p14:creationId xmlns:p14="http://schemas.microsoft.com/office/powerpoint/2010/main" val="280610742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9" name="Picture 4.png" descr="Picture 4.png"/>
          <p:cNvPicPr>
            <a:picLocks noChangeAspect="1"/>
          </p:cNvPicPr>
          <p:nvPr/>
        </p:nvPicPr>
        <p:blipFill>
          <a:blip r:embed="rId3"/>
          <a:stretch>
            <a:fillRect/>
          </a:stretch>
        </p:blipFill>
        <p:spPr>
          <a:xfrm>
            <a:off x="946547" y="330398"/>
            <a:ext cx="7241977" cy="3402211"/>
          </a:xfrm>
          <a:prstGeom prst="rect">
            <a:avLst/>
          </a:prstGeom>
          <a:ln w="12700">
            <a:miter lim="400000"/>
          </a:ln>
        </p:spPr>
      </p:pic>
      <p:pic>
        <p:nvPicPr>
          <p:cNvPr id="780" name="Picture 6.png" descr="Picture 6.png"/>
          <p:cNvPicPr>
            <a:picLocks noChangeAspect="1"/>
          </p:cNvPicPr>
          <p:nvPr/>
        </p:nvPicPr>
        <p:blipFill>
          <a:blip r:embed="rId4"/>
          <a:stretch>
            <a:fillRect/>
          </a:stretch>
        </p:blipFill>
        <p:spPr>
          <a:xfrm>
            <a:off x="964406" y="3884414"/>
            <a:ext cx="7206258" cy="2437805"/>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 name="Picture 5.png" descr="Picture 5.png"/>
          <p:cNvPicPr>
            <a:picLocks noChangeAspect="1"/>
          </p:cNvPicPr>
          <p:nvPr/>
        </p:nvPicPr>
        <p:blipFill>
          <a:blip r:embed="rId3"/>
          <a:stretch>
            <a:fillRect/>
          </a:stretch>
        </p:blipFill>
        <p:spPr>
          <a:xfrm>
            <a:off x="964406" y="2553890"/>
            <a:ext cx="7233047" cy="1214438"/>
          </a:xfrm>
          <a:prstGeom prst="rect">
            <a:avLst/>
          </a:prstGeom>
          <a:ln w="12700">
            <a:miter lim="400000"/>
          </a:ln>
        </p:spPr>
      </p:pic>
      <p:pic>
        <p:nvPicPr>
          <p:cNvPr id="785" name="Picture 7.png" descr="Picture 7.png"/>
          <p:cNvPicPr>
            <a:picLocks noChangeAspect="1"/>
          </p:cNvPicPr>
          <p:nvPr/>
        </p:nvPicPr>
        <p:blipFill>
          <a:blip r:embed="rId4"/>
          <a:stretch>
            <a:fillRect/>
          </a:stretch>
        </p:blipFill>
        <p:spPr>
          <a:xfrm>
            <a:off x="946547" y="1732359"/>
            <a:ext cx="7250906" cy="526852"/>
          </a:xfrm>
          <a:prstGeom prst="rect">
            <a:avLst/>
          </a:prstGeom>
          <a:ln w="12700">
            <a:miter lim="400000"/>
          </a:ln>
        </p:spPr>
      </p:pic>
      <p:pic>
        <p:nvPicPr>
          <p:cNvPr id="786" name="Picture 8.png" descr="Picture 8.png"/>
          <p:cNvPicPr>
            <a:picLocks noChangeAspect="1"/>
          </p:cNvPicPr>
          <p:nvPr/>
        </p:nvPicPr>
        <p:blipFill>
          <a:blip r:embed="rId5"/>
          <a:stretch>
            <a:fillRect/>
          </a:stretch>
        </p:blipFill>
        <p:spPr>
          <a:xfrm>
            <a:off x="964406" y="4063008"/>
            <a:ext cx="7215188" cy="120550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Gross Domestic Production</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143000"/>
            <a:ext cx="7975996" cy="5143500"/>
          </a:xfrm>
          <a:prstGeom prst="rect">
            <a:avLst/>
          </a:prstGeom>
        </p:spPr>
        <p:txBody>
          <a:bodyPr/>
          <a:lstStyle/>
          <a:p>
            <a:r>
              <a:rPr lang="en-GB" sz="2800" dirty="0">
                <a:latin typeface="Candara" panose="020E0502030303020204" pitchFamily="34" charset="0"/>
              </a:rPr>
              <a:t>Gross Domestic Product is the conventional measure of economic performance, tracking the economy over time and, per capita, comparing economies over space</a:t>
            </a:r>
          </a:p>
          <a:p>
            <a:r>
              <a:rPr lang="en-GB" sz="2800" dirty="0"/>
              <a:t>Originally proposed by Simon Kuznets in 1925</a:t>
            </a:r>
          </a:p>
          <a:p>
            <a:r>
              <a:rPr lang="en-US" sz="2800" i="1" dirty="0"/>
              <a:t>“the welfare of a nation can scarcely be inferred from a measurement of national income” – </a:t>
            </a:r>
            <a:r>
              <a:rPr lang="en-US" sz="2800" dirty="0"/>
              <a:t>Kuznets, 1932</a:t>
            </a:r>
          </a:p>
          <a:p>
            <a:r>
              <a:rPr lang="en-US" sz="2800" dirty="0">
                <a:latin typeface="Candara" panose="020E0502030303020204" pitchFamily="34" charset="0"/>
              </a:rPr>
              <a:t>GDP is a measure of economic activity</a:t>
            </a:r>
            <a:endParaRPr sz="2800" dirty="0">
              <a:latin typeface="Candara" panose="020E0502030303020204" pitchFamily="34" charset="0"/>
            </a:endParaRPr>
          </a:p>
        </p:txBody>
      </p:sp>
      <p:pic>
        <p:nvPicPr>
          <p:cNvPr id="6" name="Kuznets_portrait.tiff" descr="Kuznets_portrait.tiff">
            <a:extLst>
              <a:ext uri="{FF2B5EF4-FFF2-40B4-BE49-F238E27FC236}">
                <a16:creationId xmlns:a16="http://schemas.microsoft.com/office/drawing/2014/main" id="{DF912284-7C0F-44CB-B452-C80F6BFC90DE}"/>
              </a:ext>
            </a:extLst>
          </p:cNvPr>
          <p:cNvPicPr>
            <a:picLocks noChangeAspect="1"/>
          </p:cNvPicPr>
          <p:nvPr/>
        </p:nvPicPr>
        <p:blipFill>
          <a:blip r:embed="rId3"/>
          <a:stretch>
            <a:fillRect/>
          </a:stretch>
        </p:blipFill>
        <p:spPr>
          <a:xfrm>
            <a:off x="7162800" y="4305583"/>
            <a:ext cx="1896368" cy="2518127"/>
          </a:xfrm>
          <a:prstGeom prst="rect">
            <a:avLst/>
          </a:prstGeom>
          <a:ln w="12700">
            <a:solidFill>
              <a:srgbClr val="FFFFFF"/>
            </a:solidFill>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1. Ecological Footprint"/>
          <p:cNvSpPr txBox="1">
            <a:spLocks noGrp="1"/>
          </p:cNvSpPr>
          <p:nvPr>
            <p:ph type="title"/>
          </p:nvPr>
        </p:nvSpPr>
        <p:spPr>
          <a:prstGeom prst="rect">
            <a:avLst/>
          </a:prstGeom>
        </p:spPr>
        <p:txBody>
          <a:bodyPr/>
          <a:lstStyle/>
          <a:p>
            <a:r>
              <a:rPr dirty="0"/>
              <a:t>Ecological Footprint</a:t>
            </a:r>
          </a:p>
        </p:txBody>
      </p:sp>
      <p:sp>
        <p:nvSpPr>
          <p:cNvPr id="650" name="Ecological limits embodied in land…"/>
          <p:cNvSpPr txBox="1">
            <a:spLocks noGrp="1"/>
          </p:cNvSpPr>
          <p:nvPr>
            <p:ph type="body" sz="half" idx="1"/>
          </p:nvPr>
        </p:nvSpPr>
        <p:spPr>
          <a:xfrm>
            <a:off x="571499" y="1143000"/>
            <a:ext cx="5072097" cy="5143500"/>
          </a:xfrm>
          <a:prstGeom prst="rect">
            <a:avLst/>
          </a:prstGeom>
        </p:spPr>
        <p:txBody>
          <a:bodyPr/>
          <a:lstStyle/>
          <a:p>
            <a:r>
              <a:rPr sz="2800" dirty="0"/>
              <a:t>Ecological limits embodied in land </a:t>
            </a:r>
          </a:p>
          <a:p>
            <a:r>
              <a:rPr sz="2800" dirty="0"/>
              <a:t>“Appropriated carrying capacity” </a:t>
            </a:r>
          </a:p>
          <a:p>
            <a:pPr lvl="1"/>
            <a:r>
              <a:rPr sz="2400" dirty="0"/>
              <a:t>Land area required to provide resources and assimilate wastes … </a:t>
            </a:r>
          </a:p>
          <a:p>
            <a:pPr lvl="1"/>
            <a:r>
              <a:rPr sz="2400" dirty="0"/>
              <a:t>… </a:t>
            </a:r>
            <a:r>
              <a:rPr sz="2400" i="1" dirty="0"/>
              <a:t>vs.</a:t>
            </a:r>
            <a:r>
              <a:rPr sz="2400" dirty="0"/>
              <a:t> land area available</a:t>
            </a:r>
            <a:endParaRPr lang="en-GB" sz="2400" dirty="0"/>
          </a:p>
          <a:p>
            <a:r>
              <a:rPr lang="en-GB" sz="2800" dirty="0"/>
              <a:t>Physiocrats reborn</a:t>
            </a:r>
            <a:br>
              <a:rPr sz="2000" dirty="0"/>
            </a:br>
            <a:endParaRPr sz="2087" dirty="0"/>
          </a:p>
        </p:txBody>
      </p:sp>
      <p:pic>
        <p:nvPicPr>
          <p:cNvPr id="652" name="Mathis.tiff" descr="Mathis.tiff"/>
          <p:cNvPicPr>
            <a:picLocks noChangeAspect="1"/>
          </p:cNvPicPr>
          <p:nvPr/>
        </p:nvPicPr>
        <p:blipFill>
          <a:blip r:embed="rId3"/>
          <a:srcRect l="6" r="11054"/>
          <a:stretch>
            <a:fillRect/>
          </a:stretch>
        </p:blipFill>
        <p:spPr>
          <a:xfrm>
            <a:off x="5848945" y="1143000"/>
            <a:ext cx="1580555" cy="2027039"/>
          </a:xfrm>
          <a:prstGeom prst="rect">
            <a:avLst/>
          </a:prstGeom>
          <a:ln w="12700">
            <a:miter lim="400000"/>
          </a:ln>
        </p:spPr>
      </p:pic>
      <p:pic>
        <p:nvPicPr>
          <p:cNvPr id="653" name="William_Rees_Oct_2008.tiff" descr="William_Rees_Oct_2008.tiff"/>
          <p:cNvPicPr>
            <a:picLocks noChangeAspect="1"/>
          </p:cNvPicPr>
          <p:nvPr/>
        </p:nvPicPr>
        <p:blipFill>
          <a:blip r:embed="rId4"/>
          <a:srcRect l="44999" r="15000" b="19962"/>
          <a:stretch>
            <a:fillRect/>
          </a:stretch>
        </p:blipFill>
        <p:spPr>
          <a:xfrm>
            <a:off x="7631989" y="1143000"/>
            <a:ext cx="1512011" cy="2027039"/>
          </a:xfrm>
          <a:prstGeom prst="rect">
            <a:avLst/>
          </a:prstGeom>
          <a:ln w="12700">
            <a:miter lim="400000"/>
          </a:ln>
        </p:spPr>
      </p:pic>
      <p:sp>
        <p:nvSpPr>
          <p:cNvPr id="654" name="Wackernagel &amp; Rees (1996)"/>
          <p:cNvSpPr txBox="1"/>
          <p:nvPr/>
        </p:nvSpPr>
        <p:spPr>
          <a:xfrm>
            <a:off x="5486400" y="3266744"/>
            <a:ext cx="3500404" cy="3245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lvl="1">
              <a:lnSpc>
                <a:spcPct val="80000"/>
              </a:lnSpc>
              <a:spcBef>
                <a:spcPts val="1125"/>
              </a:spcBef>
              <a:defRPr sz="3600">
                <a:latin typeface="+mn-lt"/>
                <a:ea typeface="+mn-ea"/>
                <a:cs typeface="+mn-cs"/>
                <a:sym typeface="Myriad Pro"/>
              </a:defRPr>
            </a:pPr>
            <a:r>
              <a:rPr sz="2000" dirty="0" err="1">
                <a:latin typeface="Candara" panose="020E0502030303020204" pitchFamily="34" charset="0"/>
              </a:rPr>
              <a:t>Wackernagel</a:t>
            </a:r>
            <a:r>
              <a:rPr sz="2000" dirty="0">
                <a:latin typeface="Candara" panose="020E0502030303020204" pitchFamily="34" charset="0"/>
              </a:rPr>
              <a:t> &amp; Rees (1996)</a:t>
            </a:r>
          </a:p>
        </p:txBody>
      </p:sp>
      <p:pic>
        <p:nvPicPr>
          <p:cNvPr id="8" name="Quesnay.jpg" descr="Quesnay.jpg">
            <a:extLst>
              <a:ext uri="{FF2B5EF4-FFF2-40B4-BE49-F238E27FC236}">
                <a16:creationId xmlns:a16="http://schemas.microsoft.com/office/drawing/2014/main" id="{528DE3B3-0E8C-4C2E-AC80-2BC2F71B4B4D}"/>
              </a:ext>
            </a:extLst>
          </p:cNvPr>
          <p:cNvPicPr>
            <a:picLocks noChangeAspect="1"/>
          </p:cNvPicPr>
          <p:nvPr/>
        </p:nvPicPr>
        <p:blipFill>
          <a:blip r:embed="rId5"/>
          <a:stretch>
            <a:fillRect/>
          </a:stretch>
        </p:blipFill>
        <p:spPr>
          <a:xfrm>
            <a:off x="6426200" y="4267200"/>
            <a:ext cx="2032000" cy="2311400"/>
          </a:xfrm>
          <a:prstGeom prst="rect">
            <a:avLst/>
          </a:prstGeom>
          <a:ln w="12700">
            <a:solidFill>
              <a:srgbClr val="FFFFFF"/>
            </a:solidFill>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2" name="Group"/>
          <p:cNvGrpSpPr/>
          <p:nvPr/>
        </p:nvGrpSpPr>
        <p:grpSpPr>
          <a:xfrm>
            <a:off x="0" y="479778"/>
            <a:ext cx="9144000" cy="4168422"/>
            <a:chOff x="0" y="0"/>
            <a:chExt cx="12439587" cy="5207008"/>
          </a:xfrm>
        </p:grpSpPr>
        <p:pic>
          <p:nvPicPr>
            <p:cNvPr id="658" name="lpr2010 (dragged).pdf" descr="lpr2010 (dragged).pdf"/>
            <p:cNvPicPr>
              <a:picLocks noChangeAspect="1"/>
            </p:cNvPicPr>
            <p:nvPr/>
          </p:nvPicPr>
          <p:blipFill>
            <a:blip r:embed="rId3"/>
            <a:srcRect l="51773" t="59805" r="5328" b="6510"/>
            <a:stretch>
              <a:fillRect/>
            </a:stretch>
          </p:blipFill>
          <p:spPr>
            <a:xfrm>
              <a:off x="2634914" y="0"/>
              <a:ext cx="9804674" cy="5207001"/>
            </a:xfrm>
            <a:prstGeom prst="rect">
              <a:avLst/>
            </a:prstGeom>
            <a:ln w="12700" cap="flat">
              <a:noFill/>
              <a:miter lim="400000"/>
            </a:ln>
            <a:effectLst/>
          </p:spPr>
        </p:pic>
        <p:grpSp>
          <p:nvGrpSpPr>
            <p:cNvPr id="661" name="Group"/>
            <p:cNvGrpSpPr/>
            <p:nvPr/>
          </p:nvGrpSpPr>
          <p:grpSpPr>
            <a:xfrm>
              <a:off x="0" y="6063"/>
              <a:ext cx="3124205" cy="5200946"/>
              <a:chOff x="0" y="0"/>
              <a:chExt cx="3124204" cy="5200945"/>
            </a:xfrm>
          </p:grpSpPr>
          <p:pic>
            <p:nvPicPr>
              <p:cNvPr id="659" name="lpr2010 (dragged).pdf" descr="lpr2010 (dragged).pdf"/>
              <p:cNvPicPr>
                <a:picLocks noChangeAspect="1"/>
              </p:cNvPicPr>
              <p:nvPr/>
            </p:nvPicPr>
            <p:blipFill>
              <a:blip r:embed="rId3"/>
              <a:srcRect l="69029" t="11716" r="16235" b="39119"/>
              <a:stretch>
                <a:fillRect/>
              </a:stretch>
            </p:blipFill>
            <p:spPr>
              <a:xfrm>
                <a:off x="819411" y="0"/>
                <a:ext cx="2304794" cy="5200946"/>
              </a:xfrm>
              <a:prstGeom prst="rect">
                <a:avLst/>
              </a:prstGeom>
              <a:ln w="12700" cap="flat">
                <a:noFill/>
                <a:miter lim="400000"/>
              </a:ln>
              <a:effectLst/>
            </p:spPr>
          </p:pic>
          <p:pic>
            <p:nvPicPr>
              <p:cNvPr id="660" name="lpr2010 (dragged).pdf" descr="lpr2010 (dragged).pdf"/>
              <p:cNvPicPr>
                <a:picLocks noChangeAspect="1"/>
              </p:cNvPicPr>
              <p:nvPr/>
            </p:nvPicPr>
            <p:blipFill>
              <a:blip r:embed="rId3"/>
              <a:srcRect l="53808" t="11716" r="40956" b="39119"/>
              <a:stretch>
                <a:fillRect/>
              </a:stretch>
            </p:blipFill>
            <p:spPr>
              <a:xfrm>
                <a:off x="0" y="0"/>
                <a:ext cx="818808" cy="5200944"/>
              </a:xfrm>
              <a:prstGeom prst="rect">
                <a:avLst/>
              </a:prstGeom>
              <a:ln w="12700" cap="flat">
                <a:noFill/>
                <a:miter lim="400000"/>
              </a:ln>
              <a:effectLst/>
            </p:spPr>
          </p:pic>
        </p:gr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 name="lpr2010 (dragged) 1.pdf" descr="lpr2010 (dragged) 1.pdf"/>
          <p:cNvPicPr>
            <a:picLocks noChangeAspect="1"/>
          </p:cNvPicPr>
          <p:nvPr/>
        </p:nvPicPr>
        <p:blipFill>
          <a:blip r:embed="rId3"/>
          <a:srcRect l="2310" t="45411" r="56116" b="8488"/>
          <a:stretch>
            <a:fillRect/>
          </a:stretch>
        </p:blipFill>
        <p:spPr>
          <a:xfrm>
            <a:off x="-1" y="0"/>
            <a:ext cx="9143999" cy="685800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C347329-B60D-4B79-8A91-260802374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59" y="0"/>
            <a:ext cx="8811282" cy="6858000"/>
          </a:xfrm>
          <a:prstGeom prst="rect">
            <a:avLst/>
          </a:prstGeom>
        </p:spPr>
      </p:pic>
    </p:spTree>
    <p:extLst>
      <p:ext uri="{BB962C8B-B14F-4D97-AF65-F5344CB8AC3E}">
        <p14:creationId xmlns:p14="http://schemas.microsoft.com/office/powerpoint/2010/main" val="1733739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Other limitations"/>
          <p:cNvSpPr txBox="1">
            <a:spLocks noGrp="1"/>
          </p:cNvSpPr>
          <p:nvPr>
            <p:ph type="title"/>
          </p:nvPr>
        </p:nvSpPr>
        <p:spPr>
          <a:prstGeom prst="rect">
            <a:avLst/>
          </a:prstGeom>
        </p:spPr>
        <p:txBody>
          <a:bodyPr/>
          <a:lstStyle/>
          <a:p>
            <a:r>
              <a:rPr lang="en-GB" dirty="0"/>
              <a:t>Fossil fuel combustion</a:t>
            </a:r>
            <a:endParaRPr dirty="0"/>
          </a:p>
        </p:txBody>
      </p:sp>
      <p:sp>
        <p:nvSpPr>
          <p:cNvPr id="677" name="Waste…"/>
          <p:cNvSpPr txBox="1">
            <a:spLocks noGrp="1"/>
          </p:cNvSpPr>
          <p:nvPr>
            <p:ph type="body" idx="1"/>
          </p:nvPr>
        </p:nvSpPr>
        <p:spPr>
          <a:xfrm>
            <a:off x="552450" y="1133168"/>
            <a:ext cx="8039100" cy="5143500"/>
          </a:xfrm>
          <a:prstGeom prst="rect">
            <a:avLst/>
          </a:prstGeom>
        </p:spPr>
        <p:txBody>
          <a:bodyPr/>
          <a:lstStyle/>
          <a:p>
            <a:pPr marL="251808" indent="-251808" defTabSz="386106">
              <a:spcBef>
                <a:spcPts val="1055"/>
              </a:spcBef>
              <a:defRPr sz="5640"/>
            </a:pPr>
            <a:r>
              <a:rPr lang="en-GB" sz="2800" dirty="0"/>
              <a:t>More than half the global footprint</a:t>
            </a:r>
          </a:p>
          <a:p>
            <a:pPr marL="251808" indent="-251808" defTabSz="386106">
              <a:spcBef>
                <a:spcPts val="1055"/>
              </a:spcBef>
              <a:defRPr sz="5640"/>
            </a:pPr>
            <a:r>
              <a:rPr lang="en-GB" sz="2800" dirty="0"/>
              <a:t>Awkward: Not about land</a:t>
            </a:r>
          </a:p>
          <a:p>
            <a:pPr marL="251808" indent="-251808" defTabSz="386106">
              <a:spcBef>
                <a:spcPts val="1055"/>
              </a:spcBef>
              <a:defRPr sz="5640"/>
            </a:pPr>
            <a:r>
              <a:rPr lang="en-GB" sz="2800" dirty="0"/>
              <a:t>Accounted for by waste: Carbon dioxide</a:t>
            </a:r>
          </a:p>
          <a:p>
            <a:pPr marL="651858" lvl="1" indent="-251808" defTabSz="386106">
              <a:spcBef>
                <a:spcPts val="1055"/>
              </a:spcBef>
              <a:defRPr sz="5640"/>
            </a:pPr>
            <a:r>
              <a:rPr lang="en-GB" sz="2000" dirty="0"/>
              <a:t>Amount of forest land needed to sequester</a:t>
            </a:r>
          </a:p>
          <a:p>
            <a:pPr marL="651858" lvl="1" indent="-251808" defTabSz="386106">
              <a:spcBef>
                <a:spcPts val="1055"/>
              </a:spcBef>
              <a:defRPr sz="5640"/>
            </a:pPr>
            <a:r>
              <a:rPr lang="en-GB" sz="2000" dirty="0"/>
              <a:t>Why not amount of land for biofuel cultivation, wind turbines?</a:t>
            </a:r>
          </a:p>
          <a:p>
            <a:pPr marL="651858" lvl="1" indent="-251808" defTabSz="386106">
              <a:spcBef>
                <a:spcPts val="1055"/>
              </a:spcBef>
              <a:defRPr sz="5640"/>
            </a:pPr>
            <a:r>
              <a:rPr lang="en-GB" sz="2000" dirty="0"/>
              <a:t>Why no other options to cut emissions, such as home insulation?</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Other limitations"/>
          <p:cNvSpPr txBox="1">
            <a:spLocks noGrp="1"/>
          </p:cNvSpPr>
          <p:nvPr>
            <p:ph type="title"/>
          </p:nvPr>
        </p:nvSpPr>
        <p:spPr>
          <a:prstGeom prst="rect">
            <a:avLst/>
          </a:prstGeom>
        </p:spPr>
        <p:txBody>
          <a:bodyPr/>
          <a:lstStyle/>
          <a:p>
            <a:r>
              <a:t>Other limitations</a:t>
            </a:r>
          </a:p>
        </p:txBody>
      </p:sp>
      <p:sp>
        <p:nvSpPr>
          <p:cNvPr id="677" name="Waste…"/>
          <p:cNvSpPr txBox="1">
            <a:spLocks noGrp="1"/>
          </p:cNvSpPr>
          <p:nvPr>
            <p:ph type="body" idx="1"/>
          </p:nvPr>
        </p:nvSpPr>
        <p:spPr>
          <a:xfrm>
            <a:off x="552450" y="914400"/>
            <a:ext cx="8039100" cy="5143500"/>
          </a:xfrm>
          <a:prstGeom prst="rect">
            <a:avLst/>
          </a:prstGeom>
        </p:spPr>
        <p:txBody>
          <a:bodyPr/>
          <a:lstStyle/>
          <a:p>
            <a:pPr marL="251808" indent="-251808" defTabSz="386106">
              <a:spcBef>
                <a:spcPts val="1055"/>
              </a:spcBef>
              <a:defRPr sz="5640"/>
            </a:pPr>
            <a:r>
              <a:rPr sz="2800" dirty="0"/>
              <a:t>Waste</a:t>
            </a:r>
          </a:p>
          <a:p>
            <a:pPr marL="520403" lvl="1" indent="-251808" defTabSz="386106">
              <a:spcBef>
                <a:spcPts val="1055"/>
              </a:spcBef>
              <a:defRPr sz="3384"/>
            </a:pPr>
            <a:r>
              <a:rPr sz="2400" dirty="0"/>
              <a:t>Carbon only</a:t>
            </a:r>
          </a:p>
          <a:p>
            <a:pPr marL="520403" lvl="1" indent="-251808" defTabSz="386106">
              <a:spcBef>
                <a:spcPts val="1055"/>
              </a:spcBef>
              <a:defRPr sz="3384"/>
            </a:pPr>
            <a:r>
              <a:rPr sz="2400" dirty="0"/>
              <a:t>Toxins? Nuclear waste?</a:t>
            </a:r>
          </a:p>
          <a:p>
            <a:pPr marL="251808" indent="-251808" defTabSz="386106">
              <a:spcBef>
                <a:spcPts val="1055"/>
              </a:spcBef>
              <a:defRPr sz="5640"/>
            </a:pPr>
            <a:r>
              <a:rPr sz="2800" dirty="0"/>
              <a:t>Water</a:t>
            </a:r>
          </a:p>
          <a:p>
            <a:pPr marL="251808" indent="-251808" defTabSz="386106">
              <a:spcBef>
                <a:spcPts val="1055"/>
              </a:spcBef>
              <a:defRPr sz="5640"/>
            </a:pPr>
            <a:r>
              <a:rPr sz="2800" i="1" dirty="0"/>
              <a:t>Whose</a:t>
            </a:r>
            <a:r>
              <a:rPr sz="2800" dirty="0"/>
              <a:t> land area?</a:t>
            </a:r>
            <a:endParaRPr lang="en-US" sz="2800" dirty="0"/>
          </a:p>
          <a:p>
            <a:pPr marL="520403" lvl="1" indent="-251808" defTabSz="386106">
              <a:spcBef>
                <a:spcPts val="1055"/>
              </a:spcBef>
              <a:defRPr sz="3384"/>
            </a:pPr>
            <a:r>
              <a:rPr lang="en-US" sz="2400" dirty="0"/>
              <a:t>Typically nation by nation</a:t>
            </a:r>
          </a:p>
          <a:p>
            <a:pPr marL="520403" lvl="1" indent="-251808" defTabSz="386106">
              <a:spcBef>
                <a:spcPts val="1055"/>
              </a:spcBef>
              <a:defRPr sz="3384"/>
            </a:pPr>
            <a:r>
              <a:rPr lang="en-US" sz="2400" dirty="0"/>
              <a:t>Autarky, anti-trade</a:t>
            </a:r>
          </a:p>
          <a:p>
            <a:pPr marL="251808" indent="-251808" defTabSz="386106">
              <a:spcBef>
                <a:spcPts val="1055"/>
              </a:spcBef>
              <a:defRPr sz="5640"/>
            </a:pPr>
            <a:r>
              <a:rPr sz="2800" dirty="0"/>
              <a:t>Strong sustainability</a:t>
            </a:r>
          </a:p>
          <a:p>
            <a:pPr marL="520403" lvl="1" indent="-251808" defTabSz="386106">
              <a:spcBef>
                <a:spcPts val="1055"/>
              </a:spcBef>
              <a:defRPr sz="3384"/>
            </a:pPr>
            <a:r>
              <a:rPr sz="2400" dirty="0"/>
              <a:t>But implies full substitutability between different kinds of natural capital</a:t>
            </a:r>
          </a:p>
        </p:txBody>
      </p:sp>
    </p:spTree>
    <p:extLst>
      <p:ext uri="{BB962C8B-B14F-4D97-AF65-F5344CB8AC3E}">
        <p14:creationId xmlns:p14="http://schemas.microsoft.com/office/powerpoint/2010/main" val="168338692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b="1" dirty="0">
                <a:latin typeface="Candara" panose="020E0502030303020204" pitchFamily="34" charset="0"/>
              </a:rPr>
              <a:t>Corporate accounting</a:t>
            </a:r>
            <a:endParaRPr lang="en-GB" sz="2400" b="1" dirty="0">
              <a:latin typeface="Candara" panose="020E0502030303020204" pitchFamily="34" charset="0"/>
            </a:endParaRPr>
          </a:p>
        </p:txBody>
      </p:sp>
    </p:spTree>
    <p:extLst>
      <p:ext uri="{BB962C8B-B14F-4D97-AF65-F5344CB8AC3E}">
        <p14:creationId xmlns:p14="http://schemas.microsoft.com/office/powerpoint/2010/main" val="1143607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Corporate Accounting</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Companies report environmental performance to</a:t>
            </a:r>
          </a:p>
          <a:p>
            <a:pPr lvl="1"/>
            <a:r>
              <a:rPr lang="en-GB" sz="2400" dirty="0"/>
              <a:t>(Prospective) customers</a:t>
            </a:r>
          </a:p>
          <a:p>
            <a:pPr lvl="1"/>
            <a:r>
              <a:rPr lang="en-GB" sz="2400" dirty="0"/>
              <a:t>(Prospective) regulators</a:t>
            </a:r>
          </a:p>
          <a:p>
            <a:pPr lvl="1"/>
            <a:r>
              <a:rPr lang="en-GB" sz="2400" dirty="0"/>
              <a:t>(Prospective) workers</a:t>
            </a:r>
          </a:p>
          <a:p>
            <a:pPr lvl="1"/>
            <a:r>
              <a:rPr lang="en-GB" sz="2400" dirty="0"/>
              <a:t>(Prospective) investors</a:t>
            </a:r>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364885844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Milton Friedman on CSR</a:t>
            </a:r>
            <a:endParaRPr sz="3600" dirty="0">
              <a:latin typeface="Candara" panose="020E0502030303020204" pitchFamily="34" charset="0"/>
            </a:endParaRPr>
          </a:p>
        </p:txBody>
      </p:sp>
      <p:sp>
        <p:nvSpPr>
          <p:cNvPr id="3" name="Rectangle 2">
            <a:extLst>
              <a:ext uri="{FF2B5EF4-FFF2-40B4-BE49-F238E27FC236}">
                <a16:creationId xmlns:a16="http://schemas.microsoft.com/office/drawing/2014/main" id="{70B63CE2-3C00-4394-9AB5-E6FFC73AA444}"/>
              </a:ext>
            </a:extLst>
          </p:cNvPr>
          <p:cNvSpPr>
            <a:spLocks noChangeArrowheads="1"/>
          </p:cNvSpPr>
          <p:nvPr/>
        </p:nvSpPr>
        <p:spPr bwMode="auto">
          <a:xfrm>
            <a:off x="481693" y="982176"/>
            <a:ext cx="8180613"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ndara" panose="020E0502030303020204" pitchFamily="34" charset="0"/>
              </a:rPr>
              <a:t>“The social responsibility of business is to increase its profits”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ndara" panose="020E0502030303020204" pitchFamily="34" charset="0"/>
              </a:rPr>
              <a:t>“… there is one and only one social responsibility of business to use its resources and engage in activities designed to increase its profits so long as it stays in the rules of the game, which is to say, engages in open and free competition, without deception or fraud.”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effectLst/>
                <a:latin typeface="Candara" panose="020E0502030303020204" pitchFamily="34" charset="0"/>
              </a:rPr>
              <a:t>“A corporate executive … has direct responsibility to conduct business in accordance with[shareholder] desires …[i.e.] to make as much money as possible while conforming to their basic rules of the society, both those embodied in law and those embodied in ethical custom.”</a:t>
            </a:r>
            <a:endParaRPr kumimoji="0" lang="en-US" altLang="en-US" b="0" i="0" u="none" strike="noStrike" cap="none" normalizeH="0" baseline="0" dirty="0">
              <a:ln>
                <a:noFill/>
              </a:ln>
              <a:effectLst/>
              <a:latin typeface="Candara" panose="020E0502030303020204" pitchFamily="34" charset="0"/>
            </a:endParaRPr>
          </a:p>
        </p:txBody>
      </p:sp>
    </p:spTree>
    <p:extLst>
      <p:ext uri="{BB962C8B-B14F-4D97-AF65-F5344CB8AC3E}">
        <p14:creationId xmlns:p14="http://schemas.microsoft.com/office/powerpoint/2010/main" val="110481732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Corporate Accounting</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Companies report environmental performance to</a:t>
            </a:r>
          </a:p>
          <a:p>
            <a:pPr lvl="1"/>
            <a:r>
              <a:rPr lang="en-GB" sz="2400" dirty="0"/>
              <a:t>(Prospective) customers</a:t>
            </a:r>
          </a:p>
          <a:p>
            <a:pPr lvl="1"/>
            <a:r>
              <a:rPr lang="en-GB" sz="2400" dirty="0"/>
              <a:t>(Prospective) regulators</a:t>
            </a:r>
          </a:p>
          <a:p>
            <a:pPr lvl="1"/>
            <a:r>
              <a:rPr lang="en-GB" sz="2400" dirty="0"/>
              <a:t>(Prospective) workers</a:t>
            </a:r>
          </a:p>
          <a:p>
            <a:pPr lvl="1"/>
            <a:r>
              <a:rPr lang="en-GB" sz="2400" dirty="0"/>
              <a:t>(Prospective) investors</a:t>
            </a:r>
            <a:endParaRPr lang="en-GB" dirty="0"/>
          </a:p>
          <a:p>
            <a:r>
              <a:rPr lang="en-GB" sz="2800" dirty="0"/>
              <a:t>Five largest public companies in UK</a:t>
            </a:r>
          </a:p>
          <a:p>
            <a:pPr lvl="1"/>
            <a:r>
              <a:rPr lang="en-GB" sz="2400" dirty="0"/>
              <a:t>HSBC</a:t>
            </a:r>
          </a:p>
          <a:p>
            <a:pPr lvl="1"/>
            <a:r>
              <a:rPr lang="en-GB" sz="2400" dirty="0"/>
              <a:t>Unilever</a:t>
            </a:r>
          </a:p>
          <a:p>
            <a:pPr lvl="1"/>
            <a:r>
              <a:rPr lang="en-GB" sz="2400" dirty="0"/>
              <a:t>BP</a:t>
            </a:r>
          </a:p>
          <a:p>
            <a:pPr lvl="1"/>
            <a:r>
              <a:rPr lang="en-GB" sz="2400" dirty="0"/>
              <a:t>BHP Billiton</a:t>
            </a:r>
          </a:p>
          <a:p>
            <a:pPr lvl="1"/>
            <a:r>
              <a:rPr lang="en-GB" sz="2400" dirty="0"/>
              <a:t>AstraZeneca</a:t>
            </a:r>
            <a:endParaRPr lang="en-US" sz="2400" dirty="0"/>
          </a:p>
          <a:p>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383874249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Wuppertal Institute2010 (dragged).pdf" descr="Wuppertal Institute2010 (dragged).pdf"/>
          <p:cNvPicPr>
            <a:picLocks noChangeAspect="1"/>
          </p:cNvPicPr>
          <p:nvPr/>
        </p:nvPicPr>
        <p:blipFill>
          <a:blip r:embed="rId3"/>
          <a:srcRect l="9980" t="7072" r="9030" b="54979"/>
          <a:stretch>
            <a:fillRect/>
          </a:stretch>
        </p:blipFill>
        <p:spPr>
          <a:xfrm>
            <a:off x="41785" y="447028"/>
            <a:ext cx="9109103" cy="6029971"/>
          </a:xfrm>
          <a:prstGeom prst="rect">
            <a:avLst/>
          </a:prstGeom>
          <a:ln w="12700">
            <a:miter lim="400000"/>
          </a:ln>
        </p:spPr>
      </p:pic>
      <p:sp>
        <p:nvSpPr>
          <p:cNvPr id="142" name="in million €"/>
          <p:cNvSpPr txBox="1"/>
          <p:nvPr/>
        </p:nvSpPr>
        <p:spPr>
          <a:xfrm>
            <a:off x="1891714" y="1858911"/>
            <a:ext cx="830357" cy="26693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a:solidFill>
                  <a:srgbClr val="000000"/>
                </a:solidFill>
                <a:latin typeface="+mn-lt"/>
                <a:ea typeface="+mn-ea"/>
                <a:cs typeface="+mn-cs"/>
                <a:sym typeface="Myriad Pro"/>
              </a:defRPr>
            </a:lvl1pPr>
          </a:lstStyle>
          <a:p>
            <a:r>
              <a:rPr sz="1266" dirty="0"/>
              <a:t>in million €</a:t>
            </a:r>
          </a:p>
        </p:txBody>
      </p:sp>
      <p:sp>
        <p:nvSpPr>
          <p:cNvPr id="143" name="in million €"/>
          <p:cNvSpPr txBox="1"/>
          <p:nvPr/>
        </p:nvSpPr>
        <p:spPr>
          <a:xfrm>
            <a:off x="4690944" y="1858910"/>
            <a:ext cx="830357" cy="26693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a:solidFill>
                  <a:srgbClr val="000000"/>
                </a:solidFill>
                <a:latin typeface="+mn-lt"/>
                <a:ea typeface="+mn-ea"/>
                <a:cs typeface="+mn-cs"/>
                <a:sym typeface="Myriad Pro"/>
              </a:defRPr>
            </a:lvl1pPr>
          </a:lstStyle>
          <a:p>
            <a:r>
              <a:rPr sz="1266" dirty="0"/>
              <a:t>in million €</a:t>
            </a:r>
          </a:p>
        </p:txBody>
      </p:sp>
      <p:sp>
        <p:nvSpPr>
          <p:cNvPr id="144" name="in million €"/>
          <p:cNvSpPr txBox="1"/>
          <p:nvPr/>
        </p:nvSpPr>
        <p:spPr>
          <a:xfrm>
            <a:off x="7772400" y="1858909"/>
            <a:ext cx="830357" cy="26693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a:solidFill>
                  <a:srgbClr val="000000"/>
                </a:solidFill>
                <a:latin typeface="+mn-lt"/>
                <a:ea typeface="+mn-ea"/>
                <a:cs typeface="+mn-cs"/>
                <a:sym typeface="Myriad Pro"/>
              </a:defRPr>
            </a:lvl1pPr>
          </a:lstStyle>
          <a:p>
            <a:r>
              <a:rPr sz="1266" dirty="0"/>
              <a:t>in million €</a:t>
            </a:r>
          </a:p>
        </p:txBody>
      </p:sp>
      <p:sp>
        <p:nvSpPr>
          <p:cNvPr id="2" name="TextBox 1">
            <a:extLst>
              <a:ext uri="{FF2B5EF4-FFF2-40B4-BE49-F238E27FC236}">
                <a16:creationId xmlns:a16="http://schemas.microsoft.com/office/drawing/2014/main" id="{46DD1A9B-7A7C-43FC-AB2D-35AD13D5A1F8}"/>
              </a:ext>
            </a:extLst>
          </p:cNvPr>
          <p:cNvSpPr txBox="1"/>
          <p:nvPr/>
        </p:nvSpPr>
        <p:spPr>
          <a:xfrm>
            <a:off x="1600200" y="605834"/>
            <a:ext cx="228600" cy="461665"/>
          </a:xfrm>
          <a:prstGeom prst="rect">
            <a:avLst/>
          </a:prstGeom>
          <a:noFill/>
        </p:spPr>
        <p:txBody>
          <a:bodyPr wrap="square" rtlCol="0">
            <a:spAutoFit/>
          </a:bodyPr>
          <a:lstStyle/>
          <a:p>
            <a:endParaRPr lang="en-GB" dirty="0"/>
          </a:p>
        </p:txBody>
      </p:sp>
      <p:sp>
        <p:nvSpPr>
          <p:cNvPr id="3" name="TextBox 2">
            <a:extLst>
              <a:ext uri="{FF2B5EF4-FFF2-40B4-BE49-F238E27FC236}">
                <a16:creationId xmlns:a16="http://schemas.microsoft.com/office/drawing/2014/main" id="{A6F5D0A3-B252-44EC-AF8C-43AB7C3463FD}"/>
              </a:ext>
            </a:extLst>
          </p:cNvPr>
          <p:cNvSpPr txBox="1"/>
          <p:nvPr/>
        </p:nvSpPr>
        <p:spPr>
          <a:xfrm>
            <a:off x="1600200" y="381001"/>
            <a:ext cx="1066799" cy="338554"/>
          </a:xfrm>
          <a:prstGeom prst="rect">
            <a:avLst/>
          </a:prstGeom>
          <a:noFill/>
        </p:spPr>
        <p:txBody>
          <a:bodyPr wrap="square" rtlCol="0">
            <a:spAutoFit/>
          </a:bodyPr>
          <a:lstStyle/>
          <a:p>
            <a:r>
              <a:rPr lang="en-GB" sz="1600" dirty="0">
                <a:solidFill>
                  <a:srgbClr val="FF0000"/>
                </a:solidFill>
              </a:rPr>
              <a:t>alternative</a:t>
            </a:r>
          </a:p>
        </p:txBody>
      </p:sp>
      <p:cxnSp>
        <p:nvCxnSpPr>
          <p:cNvPr id="5" name="Straight Connector 4">
            <a:extLst>
              <a:ext uri="{FF2B5EF4-FFF2-40B4-BE49-F238E27FC236}">
                <a16:creationId xmlns:a16="http://schemas.microsoft.com/office/drawing/2014/main" id="{F6588F1A-6881-461B-A857-DBCF702F2398}"/>
              </a:ext>
            </a:extLst>
          </p:cNvPr>
          <p:cNvCxnSpPr>
            <a:cxnSpLocks/>
          </p:cNvCxnSpPr>
          <p:nvPr/>
        </p:nvCxnSpPr>
        <p:spPr>
          <a:xfrm flipH="1">
            <a:off x="1560870" y="753172"/>
            <a:ext cx="720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110659" cy="6858000"/>
          </a:xfrm>
          <a:prstGeom prst="rect">
            <a:avLst/>
          </a:prstGeom>
        </p:spPr>
      </p:pic>
      <p:sp>
        <p:nvSpPr>
          <p:cNvPr id="5" name="TextBox 4"/>
          <p:cNvSpPr txBox="1"/>
          <p:nvPr/>
        </p:nvSpPr>
        <p:spPr>
          <a:xfrm>
            <a:off x="5121545" y="228600"/>
            <a:ext cx="4145687" cy="1815882"/>
          </a:xfrm>
          <a:prstGeom prst="rect">
            <a:avLst/>
          </a:prstGeom>
          <a:noFill/>
        </p:spPr>
        <p:txBody>
          <a:bodyPr wrap="none" rtlCol="0">
            <a:spAutoFit/>
          </a:bodyPr>
          <a:lstStyle/>
          <a:p>
            <a:r>
              <a:rPr lang="en-GB" sz="2800" dirty="0">
                <a:latin typeface="Candara" panose="020E0502030303020204" pitchFamily="34" charset="0"/>
              </a:rPr>
              <a:t>HSBC is focussed on the</a:t>
            </a:r>
          </a:p>
          <a:p>
            <a:r>
              <a:rPr lang="en-GB" sz="2800" dirty="0">
                <a:latin typeface="Candara" panose="020E0502030303020204" pitchFamily="34" charset="0"/>
              </a:rPr>
              <a:t>environmental impact</a:t>
            </a:r>
          </a:p>
          <a:p>
            <a:r>
              <a:rPr lang="en-GB" sz="2800" dirty="0">
                <a:latin typeface="Candara" panose="020E0502030303020204" pitchFamily="34" charset="0"/>
              </a:rPr>
              <a:t>of its investment portfolio</a:t>
            </a:r>
          </a:p>
          <a:p>
            <a:r>
              <a:rPr lang="en-GB" sz="2800" dirty="0">
                <a:latin typeface="Candara" panose="020E0502030303020204" pitchFamily="34" charset="0"/>
              </a:rPr>
              <a:t>and loan book.</a:t>
            </a:r>
            <a:endParaRPr lang="en-GB" dirty="0">
              <a:latin typeface="Candara" panose="020E0502030303020204" pitchFamily="34" charset="0"/>
            </a:endParaRPr>
          </a:p>
        </p:txBody>
      </p:sp>
    </p:spTree>
    <p:extLst>
      <p:ext uri="{BB962C8B-B14F-4D97-AF65-F5344CB8AC3E}">
        <p14:creationId xmlns:p14="http://schemas.microsoft.com/office/powerpoint/2010/main" val="4047486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04945"/>
            <a:ext cx="9144000" cy="6248109"/>
          </a:xfrm>
          <a:prstGeom prst="rect">
            <a:avLst/>
          </a:prstGeom>
        </p:spPr>
      </p:pic>
      <p:sp>
        <p:nvSpPr>
          <p:cNvPr id="4" name="TextBox 3"/>
          <p:cNvSpPr txBox="1"/>
          <p:nvPr/>
        </p:nvSpPr>
        <p:spPr>
          <a:xfrm>
            <a:off x="0" y="5042118"/>
            <a:ext cx="2653290" cy="1815882"/>
          </a:xfrm>
          <a:prstGeom prst="rect">
            <a:avLst/>
          </a:prstGeom>
          <a:noFill/>
        </p:spPr>
        <p:txBody>
          <a:bodyPr wrap="none" rtlCol="0">
            <a:spAutoFit/>
          </a:bodyPr>
          <a:lstStyle/>
          <a:p>
            <a:r>
              <a:rPr lang="en-GB" sz="2800" dirty="0">
                <a:latin typeface="Candara" panose="020E0502030303020204" pitchFamily="34" charset="0"/>
              </a:rPr>
              <a:t>Unilever:</a:t>
            </a:r>
          </a:p>
          <a:p>
            <a:r>
              <a:rPr lang="en-GB" sz="2800" dirty="0">
                <a:latin typeface="Candara" panose="020E0502030303020204" pitchFamily="34" charset="0"/>
              </a:rPr>
              <a:t>Good products,</a:t>
            </a:r>
          </a:p>
          <a:p>
            <a:r>
              <a:rPr lang="en-GB" sz="2800" dirty="0">
                <a:latin typeface="Candara" panose="020E0502030303020204" pitchFamily="34" charset="0"/>
              </a:rPr>
              <a:t>good processes,</a:t>
            </a:r>
          </a:p>
          <a:p>
            <a:r>
              <a:rPr lang="en-GB" sz="2800" dirty="0">
                <a:latin typeface="Candara" panose="020E0502030303020204" pitchFamily="34" charset="0"/>
              </a:rPr>
              <a:t>good employer</a:t>
            </a:r>
          </a:p>
        </p:txBody>
      </p:sp>
    </p:spTree>
    <p:extLst>
      <p:ext uri="{BB962C8B-B14F-4D97-AF65-F5344CB8AC3E}">
        <p14:creationId xmlns:p14="http://schemas.microsoft.com/office/powerpoint/2010/main" val="36463074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
            <a:ext cx="9037952" cy="4483100"/>
          </a:xfrm>
          <a:prstGeom prst="rect">
            <a:avLst/>
          </a:prstGeom>
        </p:spPr>
      </p:pic>
      <p:pic>
        <p:nvPicPr>
          <p:cNvPr id="3" name="Picture 2"/>
          <p:cNvPicPr>
            <a:picLocks noChangeAspect="1"/>
          </p:cNvPicPr>
          <p:nvPr/>
        </p:nvPicPr>
        <p:blipFill>
          <a:blip r:embed="rId3"/>
          <a:stretch>
            <a:fillRect/>
          </a:stretch>
        </p:blipFill>
        <p:spPr>
          <a:xfrm>
            <a:off x="76200" y="4639359"/>
            <a:ext cx="2133600" cy="2207755"/>
          </a:xfrm>
          <a:prstGeom prst="rect">
            <a:avLst/>
          </a:prstGeom>
        </p:spPr>
      </p:pic>
      <p:sp>
        <p:nvSpPr>
          <p:cNvPr id="4" name="TextBox 3"/>
          <p:cNvSpPr txBox="1"/>
          <p:nvPr/>
        </p:nvSpPr>
        <p:spPr>
          <a:xfrm>
            <a:off x="2446132" y="4641404"/>
            <a:ext cx="6591820" cy="1815882"/>
          </a:xfrm>
          <a:prstGeom prst="rect">
            <a:avLst/>
          </a:prstGeom>
          <a:noFill/>
        </p:spPr>
        <p:txBody>
          <a:bodyPr wrap="square" rtlCol="0">
            <a:spAutoFit/>
          </a:bodyPr>
          <a:lstStyle/>
          <a:p>
            <a:r>
              <a:rPr lang="en-GB" sz="2800" dirty="0">
                <a:latin typeface="Candara" panose="020E0502030303020204" pitchFamily="34" charset="0"/>
              </a:rPr>
              <a:t>BP sets targets for its operational emissions, and reports on its performance.</a:t>
            </a:r>
          </a:p>
          <a:p>
            <a:r>
              <a:rPr lang="en-GB" sz="2800" dirty="0">
                <a:latin typeface="Candara" panose="020E0502030303020204" pitchFamily="34" charset="0"/>
              </a:rPr>
              <a:t>Argues for climate policy.</a:t>
            </a:r>
          </a:p>
          <a:p>
            <a:r>
              <a:rPr lang="en-GB" sz="2800" dirty="0">
                <a:latin typeface="Candara" panose="020E0502030303020204" pitchFamily="34" charset="0"/>
              </a:rPr>
              <a:t>No liability for use of its products.</a:t>
            </a:r>
            <a:endParaRPr lang="en-GB" dirty="0">
              <a:latin typeface="Candara" panose="020E0502030303020204" pitchFamily="34" charset="0"/>
            </a:endParaRPr>
          </a:p>
        </p:txBody>
      </p:sp>
    </p:spTree>
    <p:extLst>
      <p:ext uri="{BB962C8B-B14F-4D97-AF65-F5344CB8AC3E}">
        <p14:creationId xmlns:p14="http://schemas.microsoft.com/office/powerpoint/2010/main" val="2945707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73153" cy="6858000"/>
          </a:xfrm>
          <a:prstGeom prst="rect">
            <a:avLst/>
          </a:prstGeom>
        </p:spPr>
      </p:pic>
      <p:sp>
        <p:nvSpPr>
          <p:cNvPr id="3" name="TextBox 2"/>
          <p:cNvSpPr txBox="1"/>
          <p:nvPr/>
        </p:nvSpPr>
        <p:spPr>
          <a:xfrm>
            <a:off x="6248400" y="457200"/>
            <a:ext cx="2895600" cy="3539430"/>
          </a:xfrm>
          <a:prstGeom prst="rect">
            <a:avLst/>
          </a:prstGeom>
          <a:noFill/>
        </p:spPr>
        <p:txBody>
          <a:bodyPr wrap="square" rtlCol="0">
            <a:spAutoFit/>
          </a:bodyPr>
          <a:lstStyle/>
          <a:p>
            <a:r>
              <a:rPr lang="en-GB" sz="2800" dirty="0">
                <a:latin typeface="Candara" panose="020E0502030303020204" pitchFamily="34" charset="0"/>
              </a:rPr>
              <a:t>BHP Billiton is focussed on</a:t>
            </a:r>
          </a:p>
          <a:p>
            <a:r>
              <a:rPr lang="en-GB" sz="2800" dirty="0">
                <a:latin typeface="Candara" panose="020E0502030303020204" pitchFamily="34" charset="0"/>
              </a:rPr>
              <a:t>operational</a:t>
            </a:r>
          </a:p>
          <a:p>
            <a:r>
              <a:rPr lang="en-GB" sz="2800" dirty="0">
                <a:latin typeface="Candara" panose="020E0502030303020204" pitchFamily="34" charset="0"/>
              </a:rPr>
              <a:t>performance.</a:t>
            </a:r>
          </a:p>
          <a:p>
            <a:endParaRPr lang="en-GB" sz="2800" dirty="0">
              <a:latin typeface="Candara" panose="020E0502030303020204" pitchFamily="34" charset="0"/>
            </a:endParaRPr>
          </a:p>
          <a:p>
            <a:r>
              <a:rPr lang="en-GB" sz="2800" dirty="0">
                <a:latin typeface="Candara" panose="020E0502030303020204" pitchFamily="34" charset="0"/>
              </a:rPr>
              <a:t>Sustainability</a:t>
            </a:r>
          </a:p>
          <a:p>
            <a:r>
              <a:rPr lang="en-GB" sz="2800" dirty="0">
                <a:latin typeface="Candara" panose="020E0502030303020204" pitchFamily="34" charset="0"/>
              </a:rPr>
              <a:t>report not just on</a:t>
            </a:r>
          </a:p>
          <a:p>
            <a:r>
              <a:rPr lang="en-GB" sz="2800" dirty="0">
                <a:latin typeface="Candara" panose="020E0502030303020204" pitchFamily="34" charset="0"/>
              </a:rPr>
              <a:t>environment.</a:t>
            </a:r>
          </a:p>
        </p:txBody>
      </p:sp>
    </p:spTree>
    <p:extLst>
      <p:ext uri="{BB962C8B-B14F-4D97-AF65-F5344CB8AC3E}">
        <p14:creationId xmlns:p14="http://schemas.microsoft.com/office/powerpoint/2010/main" val="37305920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
            <a:ext cx="9144000" cy="3133049"/>
          </a:xfrm>
          <a:prstGeom prst="rect">
            <a:avLst/>
          </a:prstGeom>
        </p:spPr>
      </p:pic>
      <p:sp>
        <p:nvSpPr>
          <p:cNvPr id="3" name="TextBox 2"/>
          <p:cNvSpPr txBox="1"/>
          <p:nvPr/>
        </p:nvSpPr>
        <p:spPr>
          <a:xfrm>
            <a:off x="76200" y="3352800"/>
            <a:ext cx="6591820" cy="523220"/>
          </a:xfrm>
          <a:prstGeom prst="rect">
            <a:avLst/>
          </a:prstGeom>
          <a:noFill/>
        </p:spPr>
        <p:txBody>
          <a:bodyPr wrap="square" rtlCol="0">
            <a:spAutoFit/>
          </a:bodyPr>
          <a:lstStyle/>
          <a:p>
            <a:r>
              <a:rPr lang="en-GB" sz="2800" dirty="0">
                <a:latin typeface="Candara" panose="020E0502030303020204" pitchFamily="34" charset="0"/>
              </a:rPr>
              <a:t>AstraZeneca is proud of its paper tigers.</a:t>
            </a:r>
            <a:endParaRPr lang="en-GB" dirty="0">
              <a:latin typeface="Candara" panose="020E0502030303020204" pitchFamily="34" charset="0"/>
            </a:endParaRPr>
          </a:p>
        </p:txBody>
      </p:sp>
    </p:spTree>
    <p:extLst>
      <p:ext uri="{BB962C8B-B14F-4D97-AF65-F5344CB8AC3E}">
        <p14:creationId xmlns:p14="http://schemas.microsoft.com/office/powerpoint/2010/main" val="1347730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Corporate Accounting</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Lots of glossy material</a:t>
            </a:r>
          </a:p>
          <a:p>
            <a:r>
              <a:rPr lang="en-GB" sz="2800" dirty="0"/>
              <a:t>Little standardization</a:t>
            </a:r>
          </a:p>
          <a:p>
            <a:r>
              <a:rPr lang="en-GB" sz="2800" dirty="0"/>
              <a:t>You would be hard-pressed to discern which company does best, or which exceeds expectations</a:t>
            </a:r>
          </a:p>
          <a:p>
            <a:r>
              <a:rPr lang="en-GB" sz="2800" dirty="0"/>
              <a:t>Sustainability reports are audited, but that just tells you that the reporting is truthful, not that the reporting is complete or useful</a:t>
            </a:r>
          </a:p>
          <a:p>
            <a:r>
              <a:rPr lang="en-GB" sz="2800" dirty="0"/>
              <a:t>Certification imposes little discipline</a:t>
            </a:r>
            <a:endParaRPr lang="en-US" sz="2400" dirty="0"/>
          </a:p>
          <a:p>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28013617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Summary</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Some progress towards environmental accounting of countries and companies</a:t>
            </a:r>
          </a:p>
          <a:p>
            <a:r>
              <a:rPr lang="en-GB" sz="2800" dirty="0"/>
              <a:t>More numbers than insights</a:t>
            </a:r>
            <a:endParaRPr lang="en-US" sz="2400" dirty="0"/>
          </a:p>
          <a:p>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5239063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FK on GDP">
            <a:hlinkClick r:id="" action="ppaction://media"/>
            <a:extLst>
              <a:ext uri="{FF2B5EF4-FFF2-40B4-BE49-F238E27FC236}">
                <a16:creationId xmlns:a16="http://schemas.microsoft.com/office/drawing/2014/main" id="{D1F6CE15-7D19-4396-88FA-D9F53D8FD7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BDEEEE37-8EFB-4571-A1C0-C82C37213D00}"/>
              </a:ext>
            </a:extLst>
          </p:cNvPr>
          <p:cNvSpPr txBox="1"/>
          <p:nvPr/>
        </p:nvSpPr>
        <p:spPr>
          <a:xfrm>
            <a:off x="1130994" y="6019800"/>
            <a:ext cx="6882012" cy="523220"/>
          </a:xfrm>
          <a:prstGeom prst="rect">
            <a:avLst/>
          </a:prstGeom>
          <a:noFill/>
        </p:spPr>
        <p:txBody>
          <a:bodyPr wrap="none" rtlCol="0">
            <a:spAutoFit/>
          </a:bodyPr>
          <a:lstStyle/>
          <a:p>
            <a:r>
              <a:rPr lang="en-GB" sz="2800" dirty="0">
                <a:latin typeface="Candara" panose="020E0502030303020204" pitchFamily="34" charset="0"/>
              </a:rPr>
              <a:t>Robert F. Kennedy, U Kansas, 18 March 1968</a:t>
            </a:r>
          </a:p>
        </p:txBody>
      </p:sp>
    </p:spTree>
    <p:extLst>
      <p:ext uri="{BB962C8B-B14F-4D97-AF65-F5344CB8AC3E}">
        <p14:creationId xmlns:p14="http://schemas.microsoft.com/office/powerpoint/2010/main" val="10119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2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Why not GDP?</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066800"/>
            <a:ext cx="7975996" cy="5143500"/>
          </a:xfrm>
          <a:prstGeom prst="rect">
            <a:avLst/>
          </a:prstGeom>
        </p:spPr>
        <p:txBody>
          <a:bodyPr/>
          <a:lstStyle/>
          <a:p>
            <a:r>
              <a:rPr lang="en-GB" sz="2800" dirty="0">
                <a:latin typeface="Candara" panose="020E0502030303020204" pitchFamily="34" charset="0"/>
              </a:rPr>
              <a:t>Investment but not depreciation</a:t>
            </a:r>
          </a:p>
          <a:p>
            <a:pPr lvl="1"/>
            <a:r>
              <a:rPr lang="en-GB" sz="2400" dirty="0"/>
              <a:t>B</a:t>
            </a:r>
            <a:r>
              <a:rPr lang="en-GB" sz="2400" dirty="0">
                <a:latin typeface="Candara" panose="020E0502030303020204" pitchFamily="34" charset="0"/>
              </a:rPr>
              <a:t>roken window fallacy</a:t>
            </a:r>
          </a:p>
          <a:p>
            <a:pPr lvl="1"/>
            <a:r>
              <a:rPr lang="en-GB" sz="2400" dirty="0"/>
              <a:t>Net Domestic Product</a:t>
            </a:r>
          </a:p>
          <a:p>
            <a:r>
              <a:rPr lang="en-GB" sz="2800" dirty="0"/>
              <a:t>Limited to market transactions</a:t>
            </a:r>
          </a:p>
          <a:p>
            <a:pPr lvl="1"/>
            <a:r>
              <a:rPr lang="en-GB" sz="2400" dirty="0"/>
              <a:t>House work</a:t>
            </a:r>
          </a:p>
          <a:p>
            <a:pPr lvl="1"/>
            <a:r>
              <a:rPr lang="en-GB" sz="2400" dirty="0">
                <a:latin typeface="Candara" panose="020E0502030303020204" pitchFamily="34" charset="0"/>
              </a:rPr>
              <a:t>Subsistence farming</a:t>
            </a:r>
          </a:p>
          <a:p>
            <a:pPr lvl="1"/>
            <a:r>
              <a:rPr lang="en-GB" sz="2400" dirty="0"/>
              <a:t>Defensive expenditure</a:t>
            </a:r>
          </a:p>
          <a:p>
            <a:pPr lvl="1"/>
            <a:r>
              <a:rPr lang="en-GB" sz="2400" dirty="0">
                <a:latin typeface="Candara" panose="020E0502030303020204" pitchFamily="34" charset="0"/>
              </a:rPr>
              <a:t>Crime</a:t>
            </a:r>
          </a:p>
          <a:p>
            <a:pPr lvl="1"/>
            <a:r>
              <a:rPr lang="en-GB" sz="2400" dirty="0"/>
              <a:t>Environment</a:t>
            </a:r>
          </a:p>
          <a:p>
            <a:pPr lvl="1"/>
            <a:r>
              <a:rPr lang="en-GB" sz="2400" dirty="0"/>
              <a:t>…</a:t>
            </a:r>
          </a:p>
          <a:p>
            <a:r>
              <a:rPr lang="en-GB" sz="2800" dirty="0">
                <a:latin typeface="Candara" panose="020E0502030303020204" pitchFamily="34" charset="0"/>
              </a:rPr>
              <a:t>Distribution of income</a:t>
            </a:r>
          </a:p>
          <a:p>
            <a:r>
              <a:rPr lang="en-GB" sz="2800" dirty="0"/>
              <a:t>Freedom</a:t>
            </a:r>
            <a:endParaRPr sz="2800" dirty="0">
              <a:latin typeface="Candara" panose="020E0502030303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76199"/>
            <a:ext cx="2032397" cy="2423243"/>
          </a:xfrm>
          <a:prstGeom prst="rect">
            <a:avLst/>
          </a:prstGeom>
        </p:spPr>
      </p:pic>
    </p:spTree>
    <p:extLst>
      <p:ext uri="{BB962C8B-B14F-4D97-AF65-F5344CB8AC3E}">
        <p14:creationId xmlns:p14="http://schemas.microsoft.com/office/powerpoint/2010/main" val="7145626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b="1"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325184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471554_16833643.tiff" descr="471554_16833643.tiff"/>
          <p:cNvPicPr>
            <a:picLocks noChangeAspect="1"/>
          </p:cNvPicPr>
          <p:nvPr/>
        </p:nvPicPr>
        <p:blipFill>
          <a:blip r:embed="rId3"/>
          <a:stretch>
            <a:fillRect/>
          </a:stretch>
        </p:blipFill>
        <p:spPr>
          <a:xfrm>
            <a:off x="0" y="0"/>
            <a:ext cx="9144000" cy="685800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2941</Words>
  <Application>Microsoft Office PowerPoint</Application>
  <PresentationFormat>On-screen Show (4:3)</PresentationFormat>
  <Paragraphs>436</Paragraphs>
  <Slides>56</Slides>
  <Notes>29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Cambria Math</vt:lpstr>
      <vt:lpstr>Candara</vt:lpstr>
      <vt:lpstr>Gill Sans</vt:lpstr>
      <vt:lpstr>Helvetica</vt:lpstr>
      <vt:lpstr>Times New Roman</vt:lpstr>
      <vt:lpstr>Standarddesign</vt:lpstr>
      <vt:lpstr>Green Accounting</vt:lpstr>
      <vt:lpstr>PowerPoint Presentation</vt:lpstr>
      <vt:lpstr>Green Accounting</vt:lpstr>
      <vt:lpstr>Gross Domestic Production</vt:lpstr>
      <vt:lpstr>PowerPoint Presentation</vt:lpstr>
      <vt:lpstr>PowerPoint Presentation</vt:lpstr>
      <vt:lpstr>Why not GDP?</vt:lpstr>
      <vt:lpstr>Green Accounting</vt:lpstr>
      <vt:lpstr>PowerPoint Presentation</vt:lpstr>
      <vt:lpstr>Environmental Net Domestic Product</vt:lpstr>
      <vt:lpstr>Welfare significance of national product</vt:lpstr>
      <vt:lpstr>with nature and protection</vt:lpstr>
      <vt:lpstr>Measure of Economic Welfare</vt:lpstr>
      <vt:lpstr>PowerPoint Presentation</vt:lpstr>
      <vt:lpstr>Limitations</vt:lpstr>
      <vt:lpstr>Green Accounting</vt:lpstr>
      <vt:lpstr>Office of National Statistics</vt:lpstr>
      <vt:lpstr>PowerPoint Presentation</vt:lpstr>
      <vt:lpstr>PowerPoint Presentation</vt:lpstr>
      <vt:lpstr>PowerPoint Presentation</vt:lpstr>
      <vt:lpstr>PowerPoint Presentation</vt:lpstr>
      <vt:lpstr>PowerPoint Presentation</vt:lpstr>
      <vt:lpstr>ONS Natural Capital Accounts</vt:lpstr>
      <vt:lpstr>PowerPoint Presentation</vt:lpstr>
      <vt:lpstr>PowerPoint Presentation</vt:lpstr>
      <vt:lpstr>PowerPoint Presentation</vt:lpstr>
      <vt:lpstr>PowerPoint Presentation</vt:lpstr>
      <vt:lpstr>Green Accounting</vt:lpstr>
      <vt:lpstr>Genuine Savings</vt:lpstr>
      <vt:lpstr>PowerPoint Presentation</vt:lpstr>
      <vt:lpstr>PowerPoint Presentation</vt:lpstr>
      <vt:lpstr>PowerPoint Presentation</vt:lpstr>
      <vt:lpstr>PowerPoint Presentation</vt:lpstr>
      <vt:lpstr>PowerPoint Presentation</vt:lpstr>
      <vt:lpstr>What’s missing?</vt:lpstr>
      <vt:lpstr>Green Accounting</vt:lpstr>
      <vt:lpstr>Alternative indicators</vt:lpstr>
      <vt:lpstr>PowerPoint Presentation</vt:lpstr>
      <vt:lpstr>PowerPoint Presentation</vt:lpstr>
      <vt:lpstr>Ecological Footprint</vt:lpstr>
      <vt:lpstr>PowerPoint Presentation</vt:lpstr>
      <vt:lpstr>PowerPoint Presentation</vt:lpstr>
      <vt:lpstr>PowerPoint Presentation</vt:lpstr>
      <vt:lpstr>Fossil fuel combustion</vt:lpstr>
      <vt:lpstr>Other limitations</vt:lpstr>
      <vt:lpstr>Green Accounting</vt:lpstr>
      <vt:lpstr>Corporate Accounting</vt:lpstr>
      <vt:lpstr>Milton Friedman on CSR</vt:lpstr>
      <vt:lpstr>Corporate Accounting</vt:lpstr>
      <vt:lpstr>PowerPoint Presentation</vt:lpstr>
      <vt:lpstr>PowerPoint Presentation</vt:lpstr>
      <vt:lpstr>PowerPoint Presentation</vt:lpstr>
      <vt:lpstr>PowerPoint Presentation</vt:lpstr>
      <vt:lpstr>PowerPoint Presentation</vt:lpstr>
      <vt:lpstr>Corporate Accounting</vt:lpstr>
      <vt:lpstr>Summary</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225</cp:revision>
  <dcterms:created xsi:type="dcterms:W3CDTF">2000-09-24T19:27:04Z</dcterms:created>
  <dcterms:modified xsi:type="dcterms:W3CDTF">2020-09-03T09:59:49Z</dcterms:modified>
</cp:coreProperties>
</file>